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  <p:sldMasterId id="2147483788" r:id="rId2"/>
  </p:sldMasterIdLst>
  <p:notesMasterIdLst>
    <p:notesMasterId r:id="rId48"/>
  </p:notesMasterIdLst>
  <p:sldIdLst>
    <p:sldId id="318" r:id="rId3"/>
    <p:sldId id="257" r:id="rId4"/>
    <p:sldId id="258" r:id="rId5"/>
    <p:sldId id="276" r:id="rId6"/>
    <p:sldId id="287" r:id="rId7"/>
    <p:sldId id="259" r:id="rId8"/>
    <p:sldId id="315" r:id="rId9"/>
    <p:sldId id="260" r:id="rId10"/>
    <p:sldId id="312" r:id="rId11"/>
    <p:sldId id="310" r:id="rId12"/>
    <p:sldId id="313" r:id="rId13"/>
    <p:sldId id="311" r:id="rId14"/>
    <p:sldId id="314" r:id="rId15"/>
    <p:sldId id="278" r:id="rId16"/>
    <p:sldId id="262" r:id="rId17"/>
    <p:sldId id="281" r:id="rId18"/>
    <p:sldId id="302" r:id="rId19"/>
    <p:sldId id="303" r:id="rId20"/>
    <p:sldId id="282" r:id="rId21"/>
    <p:sldId id="284" r:id="rId22"/>
    <p:sldId id="288" r:id="rId23"/>
    <p:sldId id="290" r:id="rId24"/>
    <p:sldId id="289" r:id="rId25"/>
    <p:sldId id="292" r:id="rId26"/>
    <p:sldId id="291" r:id="rId27"/>
    <p:sldId id="293" r:id="rId28"/>
    <p:sldId id="294" r:id="rId29"/>
    <p:sldId id="297" r:id="rId30"/>
    <p:sldId id="295" r:id="rId31"/>
    <p:sldId id="296" r:id="rId32"/>
    <p:sldId id="298" r:id="rId33"/>
    <p:sldId id="300" r:id="rId34"/>
    <p:sldId id="301" r:id="rId35"/>
    <p:sldId id="265" r:id="rId36"/>
    <p:sldId id="306" r:id="rId37"/>
    <p:sldId id="305" r:id="rId38"/>
    <p:sldId id="307" r:id="rId39"/>
    <p:sldId id="308" r:id="rId40"/>
    <p:sldId id="279" r:id="rId41"/>
    <p:sldId id="263" r:id="rId42"/>
    <p:sldId id="264" r:id="rId43"/>
    <p:sldId id="269" r:id="rId44"/>
    <p:sldId id="270" r:id="rId45"/>
    <p:sldId id="275" r:id="rId46"/>
    <p:sldId id="31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6C79D-BE95-4018-A0A0-07705B8E6D22}">
          <p14:sldIdLst>
            <p14:sldId id="318"/>
          </p14:sldIdLst>
        </p14:section>
        <p14:section name="Intro" id="{5D5B21F7-0AAE-B341-AF5D-27397C57B34C}">
          <p14:sldIdLst>
            <p14:sldId id="257"/>
            <p14:sldId id="258"/>
            <p14:sldId id="276"/>
            <p14:sldId id="287"/>
          </p14:sldIdLst>
        </p14:section>
        <p14:section name="Comparison" id="{740BF576-942F-7C42-B030-DCB73F722C42}">
          <p14:sldIdLst>
            <p14:sldId id="259"/>
            <p14:sldId id="315"/>
          </p14:sldIdLst>
        </p14:section>
        <p14:section name="Dart Particularities" id="{134DF6E7-8B58-45E9-B8D2-50680CE5591E}">
          <p14:sldIdLst>
            <p14:sldId id="260"/>
            <p14:sldId id="312"/>
            <p14:sldId id="310"/>
            <p14:sldId id="313"/>
            <p14:sldId id="311"/>
            <p14:sldId id="314"/>
            <p14:sldId id="278"/>
          </p14:sldIdLst>
        </p14:section>
        <p14:section name="Layout" id="{59FD3085-D18F-4A09-9918-70FDC65FF36D}">
          <p14:sldIdLst>
            <p14:sldId id="262"/>
            <p14:sldId id="281"/>
            <p14:sldId id="302"/>
            <p14:sldId id="303"/>
            <p14:sldId id="282"/>
            <p14:sldId id="284"/>
            <p14:sldId id="288"/>
            <p14:sldId id="290"/>
            <p14:sldId id="289"/>
            <p14:sldId id="292"/>
            <p14:sldId id="291"/>
            <p14:sldId id="293"/>
            <p14:sldId id="294"/>
            <p14:sldId id="297"/>
            <p14:sldId id="295"/>
            <p14:sldId id="296"/>
            <p14:sldId id="298"/>
            <p14:sldId id="300"/>
            <p14:sldId id="301"/>
          </p14:sldIdLst>
        </p14:section>
        <p14:section name="State" id="{F1BCEF5C-B7B9-493B-9792-A016716F183D}">
          <p14:sldIdLst>
            <p14:sldId id="265"/>
            <p14:sldId id="306"/>
            <p14:sldId id="305"/>
            <p14:sldId id="307"/>
            <p14:sldId id="308"/>
          </p14:sldIdLst>
        </p14:section>
        <p14:section name="Plugins" id="{D5256FC8-10A0-5840-B6C7-0C81DD1EE53D}">
          <p14:sldIdLst>
            <p14:sldId id="279"/>
          </p14:sldIdLst>
        </p14:section>
        <p14:section name="Practical" id="{77E1793A-9783-6346-8087-8E79D17F00ED}">
          <p14:sldIdLst>
            <p14:sldId id="263"/>
            <p14:sldId id="264"/>
          </p14:sldIdLst>
        </p14:section>
        <p14:section name="End" id="{670D9047-FC6F-E341-A891-59708F571993}">
          <p14:sldIdLst>
            <p14:sldId id="269"/>
            <p14:sldId id="270"/>
            <p14:sldId id="27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E9EF"/>
    <a:srgbClr val="D7FFFC"/>
    <a:srgbClr val="B4E6FF"/>
    <a:srgbClr val="5FC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A498F-A306-4828-A617-CC8FBD064F0B}" v="2" dt="2023-11-12T14:19:02.149"/>
    <p1510:client id="{0CE1BB6A-5D44-F18D-7610-4CED2D7C9B2C}" v="333" dt="2023-11-12T18:20:27.783"/>
    <p1510:client id="{4ADB794E-3C49-DEE3-19D5-D5EF2EFA9525}" v="1688" dt="2023-11-12T21:50:06.264"/>
    <p1510:client id="{76198714-8E11-46DA-10FA-B876C3E28CCD}" v="80" dt="2023-11-12T20:10:36.356"/>
    <p1510:client id="{AFCB06E0-39C8-4B4F-80E9-2618594BEB07}" v="2" dt="2023-11-12T19:43:45.513"/>
    <p1510:client id="{B171A01F-4BD2-5768-F337-87EFBFBC9272}" v="12" dt="2023-11-12T20:16:23.767"/>
    <p1510:client id="{D2B46BA8-3A99-54C7-146C-AB4E45AF8305}" v="356" dt="2023-11-12T22:51:09.860"/>
    <p1510:client id="{E1629713-181C-9D44-B92F-DA2294D7FD1E}" v="2603" dt="2023-11-12T22:53:16.934"/>
  </p1510:revLst>
</p1510:revInfo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0"/>
  </p:normalViewPr>
  <p:slideViewPr>
    <p:cSldViewPr snapToGrid="0">
      <p:cViewPr varScale="1">
        <p:scale>
          <a:sx n="194" d="100"/>
          <a:sy n="194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9425C-2AE0-4121-BBB6-E9A5D3888743}" type="datetimeFigureOut">
              <a:t>12.11.23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1E6B6-90C7-49F2-8668-41714C82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2740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212121"/>
                </a:solidFill>
                <a:effectLst/>
                <a:latin typeface="Google Sans Text"/>
              </a:rPr>
              <a:t>Flutter builds its user interface to reflect the current state of your app</a:t>
            </a:r>
          </a:p>
          <a:p>
            <a:endParaRPr lang="en-GB" b="0" i="0">
              <a:solidFill>
                <a:srgbClr val="212121"/>
              </a:solidFill>
              <a:effectLst/>
              <a:latin typeface="Google Sans Text"/>
            </a:endParaRPr>
          </a:p>
          <a:p>
            <a:r>
              <a:rPr lang="en-GB" b="0" i="0">
                <a:solidFill>
                  <a:srgbClr val="ECECF1"/>
                </a:solidFill>
                <a:effectLst/>
                <a:latin typeface="Söhne"/>
              </a:rPr>
              <a:t>In declarative programming, you describe </a:t>
            </a:r>
            <a:r>
              <a:rPr lang="en-GB" b="0" i="1">
                <a:solidFill>
                  <a:srgbClr val="ECECF1"/>
                </a:solidFill>
                <a:effectLst/>
                <a:latin typeface="Söhne"/>
              </a:rPr>
              <a:t>what</a:t>
            </a:r>
            <a:r>
              <a:rPr lang="en-GB" b="0" i="0">
                <a:solidFill>
                  <a:srgbClr val="ECECF1"/>
                </a:solidFill>
                <a:effectLst/>
                <a:latin typeface="Söhne"/>
              </a:rPr>
              <a:t> you want to achieve, and the underlying system takes care of how to implement it. You declare the desired state of the UI.</a:t>
            </a:r>
          </a:p>
          <a:p>
            <a:r>
              <a:rPr lang="en-GB" b="0" i="0">
                <a:solidFill>
                  <a:srgbClr val="ECECF1"/>
                </a:solidFill>
                <a:effectLst/>
                <a:latin typeface="Söhne"/>
              </a:rPr>
              <a:t>In imperative programming, you explicitly specify the steps needed to achieve a desired state. You tell the program </a:t>
            </a:r>
            <a:r>
              <a:rPr lang="en-GB" b="0" i="1">
                <a:solidFill>
                  <a:srgbClr val="ECECF1"/>
                </a:solidFill>
                <a:effectLst/>
                <a:latin typeface="Söhne"/>
              </a:rPr>
              <a:t>how</a:t>
            </a:r>
            <a:r>
              <a:rPr lang="en-GB" b="0" i="0">
                <a:solidFill>
                  <a:srgbClr val="ECECF1"/>
                </a:solidFill>
                <a:effectLst/>
                <a:latin typeface="Söhne"/>
              </a:rPr>
              <a:t> to do things.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949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440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532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975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2268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the difference between a package and a plugin?</a:t>
            </a:r>
            <a:r>
              <a:rPr lang="en-US"/>
              <a:t> A plugin is a </a:t>
            </a:r>
            <a:r>
              <a:rPr lang="en-US" i="1"/>
              <a:t>type</a:t>
            </a:r>
            <a:r>
              <a:rPr lang="en-US"/>
              <a:t> of package—the full designation is </a:t>
            </a:r>
            <a:r>
              <a:rPr lang="en-US" i="1"/>
              <a:t>plugin package</a:t>
            </a:r>
            <a:r>
              <a:rPr lang="en-US"/>
              <a:t>, which is generally shortened to </a:t>
            </a:r>
            <a:r>
              <a:rPr lang="en-US" i="1"/>
              <a:t>plugin</a:t>
            </a:r>
            <a:r>
              <a:rPr lang="en-US"/>
              <a:t>.</a:t>
            </a:r>
          </a:p>
          <a:p>
            <a:r>
              <a:rPr lang="en-US" b="1"/>
              <a:t>Packages</a:t>
            </a:r>
            <a:endParaRPr lang="en-US"/>
          </a:p>
          <a:p>
            <a:r>
              <a:rPr lang="en-US"/>
              <a:t>At a minimum, a Dart package is a directory containing a </a:t>
            </a:r>
            <a:r>
              <a:rPr lang="en-US" err="1"/>
              <a:t>pubspec.yaml</a:t>
            </a:r>
            <a:r>
              <a:rPr lang="en-US"/>
              <a:t> file. Additionally, a package can contain dependencies (listed in the </a:t>
            </a:r>
            <a:r>
              <a:rPr lang="en-US" err="1"/>
              <a:t>pubspec</a:t>
            </a:r>
            <a:r>
              <a:rPr lang="en-US"/>
              <a:t>), Dart libraries, apps, resources, tests, images, fonts, and examples. The </a:t>
            </a:r>
            <a:r>
              <a:rPr lang="en-US">
                <a:hlinkClick r:id="rId3"/>
              </a:rPr>
              <a:t>pub.dev</a:t>
            </a:r>
            <a:r>
              <a:rPr lang="en-US"/>
              <a:t> site lists many packages—developed by Google engineers and generous members of the Flutter and Dart community— that you can use in your app.</a:t>
            </a:r>
            <a:endParaRPr lang="en-US">
              <a:cs typeface="Calibri"/>
            </a:endParaRPr>
          </a:p>
          <a:p>
            <a:r>
              <a:rPr lang="en-US" b="1"/>
              <a:t>Plugins</a:t>
            </a:r>
            <a:endParaRPr lang="en-US"/>
          </a:p>
          <a:p>
            <a:r>
              <a:rPr lang="en-US"/>
              <a:t>A plugin package is a special kind of package that makes platform functionality available to the app. Plugin packages can be written for Android (using Kotlin or Java), iOS (using Swift or Objective-C), web, macOS, Windows, Linux, or any combination thereof. For example, a plugin might provide Flutter apps with the ability to use a device’s camera.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https://</a:t>
            </a:r>
            <a:r>
              <a:rPr lang="en-US" err="1"/>
              <a:t>docs.flutter.dev</a:t>
            </a:r>
            <a:r>
              <a:rPr lang="en-US"/>
              <a:t>/packages-and-plugins/using-packages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061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Push Notifications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Offline Access and Caching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Background Sync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Geolocation Services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Camera and Microphone Access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Motion Sensors and Gyroscope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Speech Recognition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Touch Gestures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Payment Gateways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Accelerated Mobile Pages (AMP)</a:t>
            </a:r>
          </a:p>
          <a:p>
            <a:pPr algn="l">
              <a:buFont typeface="+mj-lt"/>
              <a:buAutoNum type="arabicPeriod"/>
            </a:pPr>
            <a:r>
              <a:rPr lang="en-GB" b="0" i="0">
                <a:effectLst/>
                <a:latin typeface="Söhne"/>
              </a:rPr>
              <a:t>Progressive Web App (PWA) Features</a:t>
            </a:r>
            <a:br>
              <a:rPr lang="en-GB" b="0" i="0">
                <a:effectLst/>
                <a:latin typeface="Söhne"/>
              </a:rPr>
            </a:br>
            <a:br>
              <a:rPr lang="en-GB" b="0" i="0">
                <a:effectLst/>
                <a:latin typeface="Söhne"/>
              </a:rPr>
            </a:br>
            <a:r>
              <a:rPr lang="en-GB" b="0" i="0">
                <a:solidFill>
                  <a:srgbClr val="494E9F"/>
                </a:solidFill>
                <a:effectLst/>
                <a:latin typeface="sofia-pro"/>
              </a:rPr>
              <a:t>Flutter web prioritises performance, fidelity, and consistency. This means application output does not align with what search engines need to properly index. For web content that is static or document-like, we recommend using HTML—just like we do on </a:t>
            </a:r>
            <a:r>
              <a:rPr lang="en-GB" b="0" i="0" err="1">
                <a:solidFill>
                  <a:srgbClr val="494E9F"/>
                </a:solidFill>
                <a:effectLst/>
                <a:latin typeface="sofia-pro"/>
              </a:rPr>
              <a:t>flutter.dev</a:t>
            </a:r>
            <a:r>
              <a:rPr lang="en-GB" b="0" i="0">
                <a:solidFill>
                  <a:srgbClr val="494E9F"/>
                </a:solidFill>
                <a:effectLst/>
                <a:latin typeface="sofia-pro"/>
              </a:rPr>
              <a:t>, </a:t>
            </a:r>
            <a:r>
              <a:rPr lang="en-GB" b="0" i="0" err="1">
                <a:solidFill>
                  <a:srgbClr val="494E9F"/>
                </a:solidFill>
                <a:effectLst/>
                <a:latin typeface="sofia-pro"/>
              </a:rPr>
              <a:t>dart.dev</a:t>
            </a:r>
            <a:r>
              <a:rPr lang="en-GB" b="0" i="0">
                <a:solidFill>
                  <a:srgbClr val="494E9F"/>
                </a:solidFill>
                <a:effectLst/>
                <a:latin typeface="sofia-pro"/>
              </a:rPr>
              <a:t>, and </a:t>
            </a:r>
            <a:r>
              <a:rPr lang="en-GB" b="0" i="0" err="1">
                <a:solidFill>
                  <a:srgbClr val="494E9F"/>
                </a:solidFill>
                <a:effectLst/>
                <a:latin typeface="sofia-pro"/>
              </a:rPr>
              <a:t>pub.dev</a:t>
            </a:r>
            <a:r>
              <a:rPr lang="en-GB" b="0" i="0">
                <a:solidFill>
                  <a:srgbClr val="494E9F"/>
                </a:solidFill>
                <a:effectLst/>
                <a:latin typeface="sofia-pro"/>
              </a:rPr>
              <a:t>. You should also consider separating your primary application experience — created in Flutter — from your landing page, marketing content, and help content — created using search-engine optimised HTML.</a:t>
            </a:r>
            <a:endParaRPr lang="en-GB" b="0" i="0">
              <a:effectLst/>
              <a:latin typeface="Söhne"/>
            </a:endParaRP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663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0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E6B6-90C7-49F2-8668-41714C82FFB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7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143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05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141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398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74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60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30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9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4111-149A-C593-E397-1104E7506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4A2BF-E1A3-C96D-1DB7-3927A6F67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6D2B9-1CE8-E758-A260-E3003C32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B1C3-1990-F486-CCAA-8C01D2F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D51EC-4194-8A66-6C42-6EEE5FA9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65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B70D-55EF-7D17-CCFE-4A65F50E0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76D5-8FB3-7301-B88D-0DA8D433C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1EECF-0AD8-96FD-6935-D770EFE1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68FCF-C634-F25A-C91B-5F44691A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A6EB-3348-8F66-FE7E-443EEDE2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8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09DF-084F-52AD-08BC-14B90EAD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C87CA-3C3D-28DD-A366-E78DE03F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DE766-ED89-4A85-C210-21CC64AA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0D568-7BA6-BDB0-621B-5F747031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93E1B-0938-E752-67BC-C386162A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88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CF20-0003-9CB7-4962-65F7FA9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6082-84A7-E5F6-A317-53CC22B40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3FB77-00D5-DE0F-9410-171EB1F70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2E0C2-4D7B-1A33-B7B2-8F4F8941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2D8A9-B9A6-32E1-1E59-D81089E0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7D6F7-F98B-FC09-21F3-E2AF89BC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221A-8B1A-D96D-DD52-1515E170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DF34C-C2EA-FDD1-1469-C70A92199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C79A6-642A-7040-0FFE-79A1AE5CC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DF31E-D7DA-2871-C350-26729D11B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F44F8-4263-8CC3-0C19-AC74A9A29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02AC5-45E7-5DCA-8BBF-E1A0DBF9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1C3024-3D9F-59A4-B092-9D8FCC90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D2B6E-172D-CB15-D179-32644C3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CF43-DDEA-BF99-7423-8FB2EE13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9D383-7D98-D7CE-BB11-30857422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8A8F9-45B1-3AA9-F42F-8898152C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8240A-CE44-37B7-3E3F-2A3C4BA5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0FEC-26C1-70FC-ECAA-2AA973A6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BB45D-D2F7-77C7-1F0A-0FC556F4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E561E-441B-34E0-C3E8-BBEA77F1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2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926E-55ED-5E98-5192-E6E4769D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90BB9-C9D3-91A2-E418-49AE83CC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D6194-205F-E34E-9E86-0F0165624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F0FE7-5384-A2A1-7D40-04B8055D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5EE3-CC2F-E921-7C5F-916E3B8F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D9E41-E8D9-ADE9-0323-0A7B83FB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5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D6EA-43AE-2216-B368-3B506CA1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5DE52B-E5A9-D416-DBBF-80F4B3868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45479-431D-2722-A86F-504607923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F1F76-540E-60CE-777D-8C0F0C12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F29D6-AAFD-8F63-A7BD-37BE912D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D69FD-5F55-4606-619F-05DE7C3B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D2EB-A2CB-9BE7-942E-FAC02D89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B3693-4C76-E9DE-3781-DC5A01B5C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C3716-787D-051D-1262-C5AB7A4E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9A3AE-45C0-E6F9-1956-798DA567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6B8A3-BBD6-83EA-C2E6-A2E02395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60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E5F26-9916-9ACA-D141-8E29F1BC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CCEDD-52AA-35A9-1C20-304CA8C15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B70B7-1C92-C07A-56DF-619D0E4F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11970-5B21-E79A-C360-FC2C7772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C3DE-F261-B9B2-BD5F-210BF3F7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1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7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4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5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3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CEDA1-4FAA-E890-1EF3-CB8069DC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01E7F-B92C-9303-63D0-1F72FE12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5DEA5-DC38-459A-DB5D-64B6A40D1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E8015-51A5-571A-56B5-B4359D74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72E8D-37D0-F59A-2738-E0AF3568C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flutter.dev/ui&#8203;&#8203;" TargetMode="Externa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ui/widgets" TargetMode="External"/><Relationship Id="rId2" Type="http://schemas.openxmlformats.org/officeDocument/2006/relationships/hyperlink" Target="https://github.com/sebivenlo/ESD-2023-Flutter/tree/main/assign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flutterdev/videos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wBUU9CP4qI&amp;list=PL0vfts4VzfNiQYtnn1TZ6U0Ec_vjCN9VY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lutter.dev/packages-and-plugins/using-packages" TargetMode="External"/><Relationship Id="rId13" Type="http://schemas.openxmlformats.org/officeDocument/2006/relationships/hyperlink" Target="https://github.com/reduxjs/redux/issues/1287#issuecomment-175351978" TargetMode="External"/><Relationship Id="rId3" Type="http://schemas.openxmlformats.org/officeDocument/2006/relationships/hyperlink" Target="https://www.freecodecamp.org/news/https-medium-com-rahman-sameeha-whats-flutter" TargetMode="External"/><Relationship Id="rId7" Type="http://schemas.openxmlformats.org/officeDocument/2006/relationships/hyperlink" Target="https://learn.microsoft.com/en-us/xamarin/" TargetMode="External"/><Relationship Id="rId12" Type="http://schemas.openxmlformats.org/officeDocument/2006/relationships/hyperlink" Target="https://docs.flutter.dev/data-and-backend/state-mgmt/intro" TargetMode="External"/><Relationship Id="rId2" Type="http://schemas.openxmlformats.org/officeDocument/2006/relationships/hyperlink" Target="https://marketsplash.com/tutorials/dart/dart-flut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getting-started" TargetMode="External"/><Relationship Id="rId11" Type="http://schemas.openxmlformats.org/officeDocument/2006/relationships/hyperlink" Target="https://www.youtube.com/watch?v=3tm-R7ymwhc" TargetMode="External"/><Relationship Id="rId5" Type="http://schemas.openxmlformats.org/officeDocument/2006/relationships/hyperlink" Target="https://www.apptunix.com/blog/frameworks-cross-platform-mobile-app-development/" TargetMode="External"/><Relationship Id="rId15" Type="http://schemas.openxmlformats.org/officeDocument/2006/relationships/hyperlink" Target="https://promatics.medium.com/heres-who-would-win-if-xamarin-flutter-and-react-native-fight-out-in-2021-8fa6e22fdfbb" TargetMode="External"/><Relationship Id="rId10" Type="http://schemas.openxmlformats.org/officeDocument/2006/relationships/hyperlink" Target="https://www.miquido.com/blog/flutter-for-web-development/" TargetMode="External"/><Relationship Id="rId4" Type="http://schemas.openxmlformats.org/officeDocument/2006/relationships/hyperlink" Target="https://docs.flutter.dev/ui/widgets/layout" TargetMode="External"/><Relationship Id="rId9" Type="http://schemas.openxmlformats.org/officeDocument/2006/relationships/hyperlink" Target="https://pub.dev/" TargetMode="External"/><Relationship Id="rId14" Type="http://schemas.openxmlformats.org/officeDocument/2006/relationships/hyperlink" Target="https://themobilereality.com/blog/xamarin-vs-flutter-vs-react-nativ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bird sitting on a rock in a forest&#10;&#10;Description automatically generated">
            <a:extLst>
              <a:ext uri="{FF2B5EF4-FFF2-40B4-BE49-F238E27FC236}">
                <a16:creationId xmlns:a16="http://schemas.microsoft.com/office/drawing/2014/main" id="{3DF327F3-A25F-BECE-5342-35595F94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078" y="-4961"/>
            <a:ext cx="12551433" cy="7164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1F7CB-BF62-B9F2-C7BD-6BF969D379CD}"/>
              </a:ext>
            </a:extLst>
          </p:cNvPr>
          <p:cNvSpPr/>
          <p:nvPr/>
        </p:nvSpPr>
        <p:spPr>
          <a:xfrm>
            <a:off x="3790728" y="2081657"/>
            <a:ext cx="1150188" cy="1020792"/>
          </a:xfrm>
          <a:prstGeom prst="rect">
            <a:avLst/>
          </a:prstGeom>
          <a:solidFill>
            <a:srgbClr val="FDF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Mr.Milú - Flutter for Cross-Platform Applications">
            <a:extLst>
              <a:ext uri="{FF2B5EF4-FFF2-40B4-BE49-F238E27FC236}">
                <a16:creationId xmlns:a16="http://schemas.microsoft.com/office/drawing/2014/main" id="{A7A8BB14-4B14-2BE3-E355-50ACE513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85" y="2057400"/>
            <a:ext cx="1089805" cy="1075428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FFADF-0550-D37A-A3D2-2DFBABDFE90D}"/>
              </a:ext>
            </a:extLst>
          </p:cNvPr>
          <p:cNvSpPr/>
          <p:nvPr/>
        </p:nvSpPr>
        <p:spPr>
          <a:xfrm>
            <a:off x="-118078" y="5374241"/>
            <a:ext cx="4364614" cy="1784829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D6006-DE37-D789-791E-7C1E7B5F5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43603"/>
            <a:ext cx="2434603" cy="788721"/>
          </a:xfrm>
          <a:ln w="57150">
            <a:noFill/>
          </a:ln>
        </p:spPr>
        <p:txBody>
          <a:bodyPr>
            <a:normAutofit/>
          </a:bodyPr>
          <a:lstStyle/>
          <a:p>
            <a:r>
              <a:rPr lang="en-DE" sz="4400">
                <a:solidFill>
                  <a:schemeClr val="tx1"/>
                </a:solidFill>
              </a:rPr>
              <a:t>Flutter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8022C-E521-0689-4AAE-3E54A5F23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32324"/>
            <a:ext cx="4562452" cy="93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1100" b="1" i="1">
                <a:solidFill>
                  <a:schemeClr val="tx1"/>
                </a:solidFill>
              </a:rPr>
              <a:t>Build apps for any screen</a:t>
            </a:r>
          </a:p>
          <a:p>
            <a:pPr>
              <a:lnSpc>
                <a:spcPct val="90000"/>
              </a:lnSpc>
            </a:pPr>
            <a:r>
              <a:rPr lang="en-GB" sz="1100" b="1">
                <a:solidFill>
                  <a:schemeClr val="tx1"/>
                </a:solidFill>
              </a:rPr>
              <a:t>F</a:t>
            </a:r>
            <a:r>
              <a:rPr lang="en-DE" sz="1100" b="1">
                <a:solidFill>
                  <a:schemeClr val="tx1"/>
                </a:solidFill>
              </a:rPr>
              <a:t>rom</a:t>
            </a:r>
            <a:r>
              <a:rPr lang="en-DE" sz="1100">
                <a:solidFill>
                  <a:schemeClr val="tx1"/>
                </a:solidFill>
              </a:rPr>
              <a:t>: Jonas Lieske, Daniel Worbis &amp; Manuel osterloh</a:t>
            </a:r>
          </a:p>
          <a:p>
            <a:pPr>
              <a:lnSpc>
                <a:spcPct val="90000"/>
              </a:lnSpc>
            </a:pPr>
            <a:r>
              <a:rPr lang="en-DE" sz="1100" b="1">
                <a:solidFill>
                  <a:schemeClr val="tx1"/>
                </a:solidFill>
              </a:rPr>
              <a:t>Module</a:t>
            </a:r>
            <a:r>
              <a:rPr lang="en-DE" sz="1100">
                <a:solidFill>
                  <a:schemeClr val="tx1"/>
                </a:solidFill>
              </a:rPr>
              <a:t>: ESD – Enterprise 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57551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5311610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Use the same instance by using ".."</a:t>
            </a:r>
          </a:p>
          <a:p>
            <a:endParaRPr lang="en-GB"/>
          </a:p>
          <a:p>
            <a:r>
              <a:rPr lang="en-GB"/>
              <a:t>No need to return instance on every function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50995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has</a:t>
            </a:r>
            <a:r>
              <a:rPr lang="en-GB" sz="2400">
                <a:solidFill>
                  <a:srgbClr val="000000"/>
                </a:solidFill>
              </a:rPr>
              <a:t> </a:t>
            </a:r>
            <a:r>
              <a:rPr lang="en-GB" sz="2400"/>
              <a:t>a </a:t>
            </a:r>
            <a:r>
              <a:rPr lang="en-GB" sz="2400">
                <a:solidFill>
                  <a:srgbClr val="7030A0"/>
                </a:solidFill>
              </a:rPr>
              <a:t>built-in builder pattern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92667-C9EE-6332-C3E0-328FFBCBD526}"/>
              </a:ext>
            </a:extLst>
          </p:cNvPr>
          <p:cNvSpPr/>
          <p:nvPr/>
        </p:nvSpPr>
        <p:spPr>
          <a:xfrm>
            <a:off x="6830677" y="2610789"/>
            <a:ext cx="4829285" cy="340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FF9D00"/>
                </a:solidFill>
                <a:latin typeface="Menlo"/>
              </a:rPr>
              <a:t>var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myButton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Button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..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color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blue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..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text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"Click me"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..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render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();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4069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5262764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 default scope is public</a:t>
            </a:r>
          </a:p>
          <a:p>
            <a:endParaRPr lang="en-GB"/>
          </a:p>
          <a:p>
            <a:r>
              <a:rPr lang="en-GB">
                <a:solidFill>
                  <a:srgbClr val="404040"/>
                </a:solidFill>
                <a:ea typeface="+mn-lt"/>
                <a:cs typeface="+mn-lt"/>
              </a:rPr>
              <a:t>Private scope is being defined with an "_" at the beginning of the name</a:t>
            </a:r>
            <a:br>
              <a:rPr lang="en-GB">
                <a:solidFill>
                  <a:srgbClr val="404040"/>
                </a:solidFill>
                <a:ea typeface="+mn-lt"/>
                <a:cs typeface="+mn-lt"/>
              </a:rPr>
            </a:br>
            <a:r>
              <a:rPr lang="en-GB">
                <a:solidFill>
                  <a:srgbClr val="404040"/>
                </a:solidFill>
                <a:ea typeface="+mn-lt"/>
                <a:cs typeface="+mn-lt"/>
              </a:rPr>
              <a:t>=&gt; Forcing naming standard</a:t>
            </a:r>
          </a:p>
          <a:p>
            <a:pPr marL="0" indent="0">
              <a:buNone/>
            </a:pPr>
            <a:endParaRPr lang="en-GB">
              <a:solidFill>
                <a:srgbClr val="404040"/>
              </a:solidFill>
              <a:ea typeface="+mn-lt"/>
              <a:cs typeface="+mn-lt"/>
            </a:endParaRPr>
          </a:p>
          <a:p>
            <a:r>
              <a:rPr lang="en-GB">
                <a:solidFill>
                  <a:srgbClr val="404040"/>
                </a:solidFill>
                <a:ea typeface="+mn-lt"/>
                <a:cs typeface="+mn-lt"/>
              </a:rPr>
              <a:t>There are is no "protected" access scope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50995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has</a:t>
            </a:r>
            <a:r>
              <a:rPr lang="en-GB" sz="2400">
                <a:solidFill>
                  <a:srgbClr val="000000"/>
                </a:solidFill>
              </a:rPr>
              <a:t> </a:t>
            </a:r>
            <a:r>
              <a:rPr lang="en-GB" sz="2400">
                <a:solidFill>
                  <a:srgbClr val="7030A0"/>
                </a:solidFill>
              </a:rPr>
              <a:t>simple access modifiers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92667-C9EE-6332-C3E0-328FFBCBD526}"/>
              </a:ext>
            </a:extLst>
          </p:cNvPr>
          <p:cNvSpPr/>
          <p:nvPr/>
        </p:nvSpPr>
        <p:spPr>
          <a:xfrm>
            <a:off x="7133524" y="2610789"/>
            <a:ext cx="4526438" cy="340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void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  <a:cs typeface="Arial"/>
              </a:rPr>
              <a:t>_</a:t>
            </a:r>
            <a:r>
              <a:rPr lang="en-US" sz="1400" err="1">
                <a:solidFill>
                  <a:srgbClr val="61AFEF"/>
                </a:solidFill>
                <a:latin typeface="Menlo"/>
                <a:cs typeface="Arial"/>
              </a:rPr>
              <a:t>veryPrivateMethod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()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61AFEF"/>
                </a:solidFill>
                <a:latin typeface="Menlo"/>
                <a:cs typeface="Arial"/>
              </a:rPr>
              <a:t>   print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(</a:t>
            </a:r>
            <a:r>
              <a:rPr lang="en-US" sz="1400">
                <a:solidFill>
                  <a:srgbClr val="F44747"/>
                </a:solidFill>
                <a:latin typeface="Menlo"/>
                <a:cs typeface="Arial"/>
              </a:rPr>
              <a:t>“</a:t>
            </a:r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Hello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World</a:t>
            </a:r>
            <a:r>
              <a:rPr lang="en-US" sz="1400">
                <a:solidFill>
                  <a:srgbClr val="F44747"/>
                </a:solidFill>
                <a:latin typeface="Menlo"/>
                <a:cs typeface="Arial"/>
              </a:rPr>
              <a:t>”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);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}</a:t>
            </a:r>
          </a:p>
          <a:p>
            <a:endParaRPr lang="en-US" sz="1400">
              <a:solidFill>
                <a:srgbClr val="DCDCDC"/>
              </a:solidFill>
              <a:latin typeface="Menlo"/>
              <a:cs typeface="Arial"/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void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  <a:cs typeface="Arial"/>
              </a:rPr>
              <a:t>veryPublicMethod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()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61AFEF"/>
                </a:solidFill>
                <a:latin typeface="Menlo"/>
                <a:cs typeface="Arial"/>
              </a:rPr>
              <a:t>   print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(</a:t>
            </a:r>
            <a:r>
              <a:rPr lang="en-US" sz="1400">
                <a:solidFill>
                  <a:srgbClr val="F44747"/>
                </a:solidFill>
                <a:latin typeface="Menlo"/>
                <a:cs typeface="Arial"/>
              </a:rPr>
              <a:t>“</a:t>
            </a:r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Hello</a:t>
            </a:r>
            <a:r>
              <a:rPr lang="en-US" sz="1400">
                <a:solidFill>
                  <a:srgbClr val="ABB2BF"/>
                </a:solidFill>
                <a:latin typeface="Menlo"/>
                <a:cs typeface="Arial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  <a:cs typeface="Arial"/>
              </a:rPr>
              <a:t>World</a:t>
            </a:r>
            <a:r>
              <a:rPr lang="en-US" sz="1400">
                <a:solidFill>
                  <a:srgbClr val="F44747"/>
                </a:solidFill>
                <a:latin typeface="Menlo"/>
                <a:cs typeface="Arial"/>
              </a:rPr>
              <a:t>”</a:t>
            </a:r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);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  <a:cs typeface="Arial"/>
              </a:rPr>
              <a:t>}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45735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5311610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Less overloading of constructors</a:t>
            </a:r>
          </a:p>
          <a:p>
            <a:endParaRPr lang="en-GB"/>
          </a:p>
          <a:p>
            <a:r>
              <a:rPr lang="en-GB"/>
              <a:t>Makes it possible to have various initialization scenarios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50995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has</a:t>
            </a:r>
            <a:r>
              <a:rPr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7030A0"/>
                </a:solidFill>
              </a:rPr>
              <a:t>named constructors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92667-C9EE-6332-C3E0-328FFBCBD526}"/>
              </a:ext>
            </a:extLst>
          </p:cNvPr>
          <p:cNvSpPr/>
          <p:nvPr/>
        </p:nvSpPr>
        <p:spPr>
          <a:xfrm>
            <a:off x="6830677" y="2610789"/>
            <a:ext cx="4829285" cy="340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FF9D00"/>
                </a:solidFill>
                <a:latin typeface="Menlo"/>
              </a:rPr>
              <a:t>class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Point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double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x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y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endParaRPr lang="en-US" sz="1400"/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>
                <a:solidFill>
                  <a:srgbClr val="5C6370"/>
                </a:solidFill>
                <a:latin typeface="Menlo"/>
              </a:rPr>
              <a:t>   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Normal constructor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Point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 err="1">
                <a:solidFill>
                  <a:srgbClr val="FF9D00"/>
                </a:solidFill>
                <a:latin typeface="Menlo"/>
              </a:rPr>
              <a:t>this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x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FF9D00"/>
                </a:solidFill>
                <a:latin typeface="Menlo"/>
              </a:rPr>
              <a:t>this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y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);</a:t>
            </a:r>
            <a:endParaRPr lang="en-US" sz="1400"/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>
                <a:solidFill>
                  <a:srgbClr val="5C6370"/>
                </a:solidFill>
                <a:latin typeface="Menlo"/>
              </a:rPr>
              <a:t>   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Named constructor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</a:t>
            </a:r>
            <a:r>
              <a:rPr lang="en-US" sz="1400" err="1">
                <a:solidFill>
                  <a:srgbClr val="E5C07B"/>
                </a:solidFill>
                <a:latin typeface="Menlo"/>
              </a:rPr>
              <a:t>Point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origin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      :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x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0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endParaRPr lang="en-US" sz="1400"/>
          </a:p>
          <a:p>
            <a:r>
              <a:rPr lang="en-US" sz="1400">
                <a:solidFill>
                  <a:srgbClr val="61AFEF"/>
                </a:solidFill>
                <a:latin typeface="Menlo"/>
              </a:rPr>
              <a:t>        y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0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  <a:endParaRPr lang="en-US" sz="1400"/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Point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10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20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x=10, y=20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 err="1">
                <a:solidFill>
                  <a:srgbClr val="E5C07B"/>
                </a:solidFill>
                <a:latin typeface="Menlo"/>
              </a:rPr>
              <a:t>Point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origin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x=0, y=0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6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5311610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Named parameters can make code more readable</a:t>
            </a:r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Both optional and named parameters can have default values, used when an argument isn't provided.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6174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has</a:t>
            </a:r>
            <a:r>
              <a:rPr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7030A0"/>
                </a:solidFill>
              </a:rPr>
              <a:t>optional + named parameters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92667-C9EE-6332-C3E0-328FFBCBD526}"/>
              </a:ext>
            </a:extLst>
          </p:cNvPr>
          <p:cNvSpPr/>
          <p:nvPr/>
        </p:nvSpPr>
        <p:spPr>
          <a:xfrm>
            <a:off x="7250753" y="2610789"/>
            <a:ext cx="4409209" cy="37027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FF9D00"/>
                </a:solidFill>
                <a:latin typeface="Menlo"/>
              </a:rPr>
              <a:t>class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Person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String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lastName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String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occupation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br>
              <a:rPr lang="en-US" sz="1400"/>
            </a:b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Person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 err="1">
                <a:solidFill>
                  <a:srgbClr val="FF9D00"/>
                </a:solidFill>
                <a:latin typeface="Menlo"/>
              </a:rPr>
              <a:t>this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lastName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      {</a:t>
            </a:r>
            <a:r>
              <a:rPr lang="en-US" sz="1400" err="1">
                <a:solidFill>
                  <a:srgbClr val="FF9D00"/>
                </a:solidFill>
                <a:latin typeface="Menlo"/>
              </a:rPr>
              <a:t>this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occupation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'unknown'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   );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void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main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Person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person1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Person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"Doe"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18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);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Person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person2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Person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98C379"/>
                </a:solidFill>
                <a:latin typeface="Menlo"/>
              </a:rPr>
              <a:t>      "Doe"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B5CEA8"/>
                </a:solidFill>
                <a:latin typeface="Menlo"/>
              </a:rPr>
              <a:t>18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,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occupation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: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"Project Manager"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   );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47025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pic>
        <p:nvPicPr>
          <p:cNvPr id="5" name="Content Placeholder 4" descr="Flutter logo">
            <a:extLst>
              <a:ext uri="{FF2B5EF4-FFF2-40B4-BE49-F238E27FC236}">
                <a16:creationId xmlns:a16="http://schemas.microsoft.com/office/drawing/2014/main" id="{92EA1BF6-B9FF-2582-9056-D1E26BACA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156" y="3568700"/>
            <a:ext cx="5334000" cy="1485900"/>
          </a:xfr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What are Widgets? </a:t>
            </a:r>
          </a:p>
          <a:p>
            <a:r>
              <a:rPr lang="en-DE">
                <a:solidFill>
                  <a:schemeClr val="bg1"/>
                </a:solidFill>
              </a:rPr>
              <a:t>Widget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638CB-62D4-4C6F-B87E-2366655B0DD7}"/>
              </a:ext>
            </a:extLst>
          </p:cNvPr>
          <p:cNvSpPr txBox="1"/>
          <p:nvPr/>
        </p:nvSpPr>
        <p:spPr>
          <a:xfrm>
            <a:off x="4179703" y="5459582"/>
            <a:ext cx="3841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linkClick r:id="rId5"/>
              </a:rPr>
              <a:t>Flutter Dev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2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2188972" y="3432454"/>
            <a:ext cx="3349924" cy="2099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Single-child layout widgets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A8C7E4-17BA-F253-855C-D2F0F916AB29}"/>
              </a:ext>
            </a:extLst>
          </p:cNvPr>
          <p:cNvSpPr/>
          <p:nvPr/>
        </p:nvSpPr>
        <p:spPr>
          <a:xfrm>
            <a:off x="6569643" y="3432454"/>
            <a:ext cx="3349924" cy="2099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Multi-child</a:t>
            </a:r>
            <a:r>
              <a:rPr lang="en-GB" sz="2800"/>
              <a:t> layout widgets</a:t>
            </a:r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F54FB4D3-4991-147C-5018-47C49D0B41D3}"/>
              </a:ext>
            </a:extLst>
          </p:cNvPr>
          <p:cNvSpPr/>
          <p:nvPr/>
        </p:nvSpPr>
        <p:spPr>
          <a:xfrm>
            <a:off x="3415862" y="5649309"/>
            <a:ext cx="643758" cy="86710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29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Container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B5CEA8"/>
                </a:solidFill>
                <a:latin typeface="Menlo"/>
              </a:rPr>
              <a:t>300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3</a:t>
            </a:r>
            <a:r>
              <a:rPr lang="en-US">
                <a:solidFill>
                  <a:srgbClr val="B5CEA8"/>
                </a:solidFill>
                <a:latin typeface="Menlo"/>
              </a:rPr>
              <a:t>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endParaRPr lang="en-US" err="1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23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Container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</a:t>
            </a:r>
            <a:r>
              <a:rPr lang="en-US">
                <a:solidFill>
                  <a:srgbClr val="61AFEF"/>
                </a:solidFill>
                <a:latin typeface="Menlo"/>
              </a:rPr>
              <a:t>padding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EdgeInsets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all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B5CEA8"/>
                </a:solidFill>
                <a:latin typeface="Menlo"/>
              </a:rPr>
              <a:t>10</a:t>
            </a:r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2</a:t>
            </a:r>
            <a:r>
              <a:rPr lang="en-US">
                <a:solidFill>
                  <a:srgbClr val="B5CEA8"/>
                </a:solidFill>
                <a:latin typeface="Menlo"/>
              </a:rPr>
              <a:t>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endParaRPr lang="en-US" err="1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44D66-8B89-15D7-9368-1D18F528A777}"/>
              </a:ext>
            </a:extLst>
          </p:cNvPr>
          <p:cNvSpPr/>
          <p:nvPr/>
        </p:nvSpPr>
        <p:spPr>
          <a:xfrm>
            <a:off x="6095999" y="2687052"/>
            <a:ext cx="1430421" cy="1350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47EAB9-2E1B-6DE5-46E7-F69A204E051B}"/>
              </a:ext>
            </a:extLst>
          </p:cNvPr>
          <p:cNvSpPr/>
          <p:nvPr/>
        </p:nvSpPr>
        <p:spPr>
          <a:xfrm>
            <a:off x="6633238" y="2431129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359630E-1958-FF04-F8E3-DFF7416DBBA2}"/>
              </a:ext>
            </a:extLst>
          </p:cNvPr>
          <p:cNvSpPr/>
          <p:nvPr/>
        </p:nvSpPr>
        <p:spPr>
          <a:xfrm rot="5400000">
            <a:off x="7582396" y="3326814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770CFD7-D674-6028-E822-28EBF6B2E8FF}"/>
              </a:ext>
            </a:extLst>
          </p:cNvPr>
          <p:cNvSpPr/>
          <p:nvPr/>
        </p:nvSpPr>
        <p:spPr>
          <a:xfrm rot="10800000">
            <a:off x="6633238" y="4088814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9F5B17E-AFAB-7176-EFFA-EBCB36A44D00}"/>
              </a:ext>
            </a:extLst>
          </p:cNvPr>
          <p:cNvSpPr/>
          <p:nvPr/>
        </p:nvSpPr>
        <p:spPr>
          <a:xfrm rot="-5400000">
            <a:off x="5871238" y="3286708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78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Container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</a:t>
            </a:r>
            <a:r>
              <a:rPr lang="en-US">
                <a:solidFill>
                  <a:srgbClr val="61AFEF"/>
                </a:solidFill>
                <a:latin typeface="Menlo"/>
              </a:rPr>
              <a:t>margin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EdgeInsets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all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B5CEA8"/>
                </a:solidFill>
                <a:latin typeface="Menlo"/>
              </a:rPr>
              <a:t>10</a:t>
            </a:r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2</a:t>
            </a:r>
            <a:r>
              <a:rPr lang="en-US">
                <a:solidFill>
                  <a:srgbClr val="B5CEA8"/>
                </a:solidFill>
                <a:latin typeface="Menlo"/>
              </a:rPr>
              <a:t>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endParaRPr lang="en-US" err="1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6212684" y="2742125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47EAB9-2E1B-6DE5-46E7-F69A204E051B}"/>
              </a:ext>
            </a:extLst>
          </p:cNvPr>
          <p:cNvSpPr/>
          <p:nvPr/>
        </p:nvSpPr>
        <p:spPr>
          <a:xfrm>
            <a:off x="7034291" y="2471234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359630E-1958-FF04-F8E3-DFF7416DBBA2}"/>
              </a:ext>
            </a:extLst>
          </p:cNvPr>
          <p:cNvSpPr/>
          <p:nvPr/>
        </p:nvSpPr>
        <p:spPr>
          <a:xfrm rot="5400000">
            <a:off x="8183975" y="3620919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770CFD7-D674-6028-E822-28EBF6B2E8FF}"/>
              </a:ext>
            </a:extLst>
          </p:cNvPr>
          <p:cNvSpPr/>
          <p:nvPr/>
        </p:nvSpPr>
        <p:spPr>
          <a:xfrm rot="10800000">
            <a:off x="7034291" y="4770604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9F5B17E-AFAB-7176-EFFA-EBCB36A44D00}"/>
              </a:ext>
            </a:extLst>
          </p:cNvPr>
          <p:cNvSpPr/>
          <p:nvPr/>
        </p:nvSpPr>
        <p:spPr>
          <a:xfrm rot="16200000">
            <a:off x="5964817" y="3620919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92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Container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FF9D00"/>
                </a:solidFill>
                <a:latin typeface="Menlo"/>
              </a:rPr>
              <a:t>      const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"Hello World!"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),</a:t>
            </a:r>
            <a:endParaRPr lang="en-US"/>
          </a:p>
          <a:p>
            <a:endParaRPr lang="en-US">
              <a:solidFill>
                <a:srgbClr val="DCDCDC"/>
              </a:solidFill>
              <a:latin typeface="Menl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92F56-33C2-F613-8BDE-F23EFB14C388}"/>
              </a:ext>
            </a:extLst>
          </p:cNvPr>
          <p:cNvSpPr/>
          <p:nvPr/>
        </p:nvSpPr>
        <p:spPr>
          <a:xfrm>
            <a:off x="5891842" y="2381178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2496-82B7-42AB-025A-D8A6E89F5208}"/>
              </a:ext>
            </a:extLst>
          </p:cNvPr>
          <p:cNvSpPr txBox="1"/>
          <p:nvPr/>
        </p:nvSpPr>
        <p:spPr>
          <a:xfrm>
            <a:off x="5898743" y="2378303"/>
            <a:ext cx="22213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153019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7F27-9B68-CACA-CB8D-9C5FA4BF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5680-3242-9699-AA27-9AA690C7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DE" sz="2800"/>
              <a:t>1. Intro to Flutter and Dart</a:t>
            </a:r>
          </a:p>
          <a:p>
            <a:r>
              <a:rPr lang="en-DE" sz="2800"/>
              <a:t>2. Flutter Basics</a:t>
            </a:r>
          </a:p>
          <a:p>
            <a:r>
              <a:rPr lang="en-DE" sz="2800"/>
              <a:t>3. Advanced Techniques</a:t>
            </a:r>
          </a:p>
          <a:p>
            <a:r>
              <a:rPr lang="en-DE" sz="2800"/>
              <a:t>4. Setup</a:t>
            </a:r>
          </a:p>
          <a:p>
            <a:r>
              <a:rPr lang="en-DE" sz="2800"/>
              <a:t>5. Interactive Session</a:t>
            </a:r>
          </a:p>
          <a:p>
            <a:r>
              <a:rPr lang="en-DE" sz="2800"/>
              <a:t>6. Q&amp;A</a:t>
            </a:r>
          </a:p>
          <a:p>
            <a:r>
              <a:rPr lang="en-DE" sz="2800"/>
              <a:t>7.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BD8E6-7A16-AAD6-3205-2858A55B215B}"/>
              </a:ext>
            </a:extLst>
          </p:cNvPr>
          <p:cNvSpPr txBox="1"/>
          <p:nvPr/>
        </p:nvSpPr>
        <p:spPr>
          <a:xfrm>
            <a:off x="7909689" y="4196320"/>
            <a:ext cx="300399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err="1"/>
              <a:t>tinyurl.com</a:t>
            </a:r>
            <a:r>
              <a:rPr lang="en-GB"/>
              <a:t>/</a:t>
            </a:r>
            <a:r>
              <a:rPr lang="en-GB" err="1"/>
              <a:t>esdflutter</a:t>
            </a:r>
            <a:endParaRPr lang="en-DE"/>
          </a:p>
        </p:txBody>
      </p:sp>
      <p:pic>
        <p:nvPicPr>
          <p:cNvPr id="9218" name="Picture 2" descr="GitHub Logo, Git Hub Icon With Text On White Background 16833880 Vector Art  at Vecteezy">
            <a:extLst>
              <a:ext uri="{FF2B5EF4-FFF2-40B4-BE49-F238E27FC236}">
                <a16:creationId xmlns:a16="http://schemas.microsoft.com/office/drawing/2014/main" id="{7EC84DC6-1976-7511-4E55-A75C6F88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4" y="3302515"/>
            <a:ext cx="1787609" cy="8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00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Center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Center(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</a:t>
            </a:r>
            <a:r>
              <a:rPr lang="en-US">
                <a:solidFill>
                  <a:srgbClr val="61AFEF"/>
                </a:solidFill>
                <a:latin typeface="Menlo"/>
              </a:rPr>
              <a:t>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E5C07B"/>
                </a:solidFill>
                <a:latin typeface="Menlo"/>
              </a:rPr>
              <a:t> 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FF9D00"/>
                </a:solidFill>
                <a:latin typeface="Menlo"/>
              </a:rPr>
              <a:t>         const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ABB2BF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 </a:t>
            </a:r>
            <a:r>
              <a:rPr lang="en-US">
                <a:solidFill>
                  <a:srgbClr val="61AFEF"/>
                </a:solidFill>
                <a:latin typeface="Menlo"/>
              </a:rPr>
              <a:t>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E5C07B"/>
                </a:solidFill>
                <a:latin typeface="Menlo"/>
              </a:rPr>
              <a:t>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"..."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)))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92F56-33C2-F613-8BDE-F23EFB14C388}"/>
              </a:ext>
            </a:extLst>
          </p:cNvPr>
          <p:cNvSpPr/>
          <p:nvPr/>
        </p:nvSpPr>
        <p:spPr>
          <a:xfrm>
            <a:off x="7804031" y="3401970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2496-82B7-42AB-025A-D8A6E89F5208}"/>
              </a:ext>
            </a:extLst>
          </p:cNvPr>
          <p:cNvSpPr txBox="1"/>
          <p:nvPr/>
        </p:nvSpPr>
        <p:spPr>
          <a:xfrm>
            <a:off x="8012215" y="4189850"/>
            <a:ext cx="1545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B29746F-91D7-B55D-C31E-303489F69E71}"/>
              </a:ext>
            </a:extLst>
          </p:cNvPr>
          <p:cNvSpPr/>
          <p:nvPr/>
        </p:nvSpPr>
        <p:spPr>
          <a:xfrm>
            <a:off x="8397240" y="2499360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4E124C9-76B2-528B-F7AD-53AA3BE84A43}"/>
              </a:ext>
            </a:extLst>
          </p:cNvPr>
          <p:cNvSpPr/>
          <p:nvPr/>
        </p:nvSpPr>
        <p:spPr>
          <a:xfrm rot="5400000">
            <a:off x="10395692" y="3951472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46E66B6-A562-8034-A388-3AF294D611F4}"/>
              </a:ext>
            </a:extLst>
          </p:cNvPr>
          <p:cNvSpPr/>
          <p:nvPr/>
        </p:nvSpPr>
        <p:spPr>
          <a:xfrm rot="10800000">
            <a:off x="8497880" y="5432339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FFD7BC6-5552-975E-7988-8AABBFB9F8E3}"/>
              </a:ext>
            </a:extLst>
          </p:cNvPr>
          <p:cNvSpPr/>
          <p:nvPr/>
        </p:nvSpPr>
        <p:spPr>
          <a:xfrm rot="16200000">
            <a:off x="6801352" y="3951472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780AD06-88E0-40E1-2076-C9E42ADAD1D9}"/>
              </a:ext>
            </a:extLst>
          </p:cNvPr>
          <p:cNvSpPr/>
          <p:nvPr/>
        </p:nvSpPr>
        <p:spPr>
          <a:xfrm>
            <a:off x="8598522" y="3577661"/>
            <a:ext cx="215661" cy="4600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B94C2D0-762A-14A5-BE11-320B0D11688F}"/>
              </a:ext>
            </a:extLst>
          </p:cNvPr>
          <p:cNvSpPr/>
          <p:nvPr/>
        </p:nvSpPr>
        <p:spPr>
          <a:xfrm rot="10800000">
            <a:off x="8541012" y="4641585"/>
            <a:ext cx="215661" cy="4600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056B2DE-FB23-03D6-266D-ECAC1BFED1B1}"/>
              </a:ext>
            </a:extLst>
          </p:cNvPr>
          <p:cNvSpPr/>
          <p:nvPr/>
        </p:nvSpPr>
        <p:spPr>
          <a:xfrm rot="5400000">
            <a:off x="9453975" y="4289340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088971B-C950-B048-CE49-71F3D770F98C}"/>
              </a:ext>
            </a:extLst>
          </p:cNvPr>
          <p:cNvSpPr/>
          <p:nvPr/>
        </p:nvSpPr>
        <p:spPr>
          <a:xfrm rot="-5400000">
            <a:off x="7786201" y="4289339"/>
            <a:ext cx="258792" cy="2012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1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Align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Align(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</a:t>
            </a:r>
            <a:r>
              <a:rPr lang="en-US">
                <a:solidFill>
                  <a:srgbClr val="61AFEF"/>
                </a:solidFill>
                <a:latin typeface="Menlo"/>
              </a:rPr>
              <a:t>alignment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E5C07B"/>
                </a:solidFill>
                <a:latin typeface="Menlo"/>
              </a:rPr>
              <a:t>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Alignment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bottomLeft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E5C07B"/>
              </a:solidFill>
              <a:latin typeface="Menlo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</a:t>
            </a:r>
            <a:r>
              <a:rPr lang="en-US">
                <a:solidFill>
                  <a:srgbClr val="61AFEF"/>
                </a:solidFill>
                <a:latin typeface="Menlo"/>
              </a:rPr>
              <a:t>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E5C07B"/>
                </a:solidFill>
                <a:latin typeface="Menlo"/>
              </a:rPr>
              <a:t> 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height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width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B5CEA8"/>
                </a:solidFill>
                <a:latin typeface="Menlo"/>
              </a:rPr>
              <a:t>200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FF9D00"/>
                </a:solidFill>
                <a:latin typeface="Menlo"/>
              </a:rPr>
              <a:t>         const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ABB2BF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 </a:t>
            </a:r>
            <a:r>
              <a:rPr lang="en-US">
                <a:solidFill>
                  <a:srgbClr val="61AFEF"/>
                </a:solidFill>
                <a:latin typeface="Menlo"/>
              </a:rPr>
              <a:t>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 </a:t>
            </a:r>
            <a:r>
              <a:rPr lang="en-US">
                <a:solidFill>
                  <a:srgbClr val="E5C07B"/>
                </a:solidFill>
                <a:latin typeface="Menlo"/>
              </a:rPr>
              <a:t>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"..."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)))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92F56-33C2-F613-8BDE-F23EFB14C388}"/>
              </a:ext>
            </a:extLst>
          </p:cNvPr>
          <p:cNvSpPr/>
          <p:nvPr/>
        </p:nvSpPr>
        <p:spPr>
          <a:xfrm>
            <a:off x="5906220" y="4365253"/>
            <a:ext cx="1912188" cy="19553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2496-82B7-42AB-025A-D8A6E89F5208}"/>
              </a:ext>
            </a:extLst>
          </p:cNvPr>
          <p:cNvSpPr txBox="1"/>
          <p:nvPr/>
        </p:nvSpPr>
        <p:spPr>
          <a:xfrm>
            <a:off x="6114404" y="5153133"/>
            <a:ext cx="1545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61A86AD-8FF9-CC92-E8EE-38FB917D5D0F}"/>
              </a:ext>
            </a:extLst>
          </p:cNvPr>
          <p:cNvSpPr/>
          <p:nvPr/>
        </p:nvSpPr>
        <p:spPr>
          <a:xfrm>
            <a:off x="6657580" y="3290115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4F78BAE-74F8-C407-01AA-21AB16D2682C}"/>
              </a:ext>
            </a:extLst>
          </p:cNvPr>
          <p:cNvSpPr/>
          <p:nvPr/>
        </p:nvSpPr>
        <p:spPr>
          <a:xfrm rot="5400000">
            <a:off x="8382862" y="4943511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245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Expanded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Expanded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FF9D00"/>
                </a:solidFill>
                <a:latin typeface="Menlo"/>
              </a:rPr>
              <a:t>const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 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"Hello World!"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  )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6A145-29BD-1C04-005E-EFAFD4AE76BD}"/>
              </a:ext>
            </a:extLst>
          </p:cNvPr>
          <p:cNvSpPr/>
          <p:nvPr/>
        </p:nvSpPr>
        <p:spPr>
          <a:xfrm>
            <a:off x="5906220" y="2391869"/>
            <a:ext cx="5878495" cy="392870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86C69-D735-2F1D-20D5-B479FE62FA14}"/>
              </a:ext>
            </a:extLst>
          </p:cNvPr>
          <p:cNvSpPr txBox="1"/>
          <p:nvPr/>
        </p:nvSpPr>
        <p:spPr>
          <a:xfrm>
            <a:off x="8068249" y="4166441"/>
            <a:ext cx="1545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A243867-6A30-17BE-C008-5B97A6753B2F}"/>
              </a:ext>
            </a:extLst>
          </p:cNvPr>
          <p:cNvSpPr/>
          <p:nvPr/>
        </p:nvSpPr>
        <p:spPr>
          <a:xfrm rot="10800000">
            <a:off x="8441477" y="2501203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78735B3-2928-AD71-65B8-73015955C1AC}"/>
              </a:ext>
            </a:extLst>
          </p:cNvPr>
          <p:cNvSpPr/>
          <p:nvPr/>
        </p:nvSpPr>
        <p:spPr>
          <a:xfrm rot="5400000">
            <a:off x="6429016" y="3947050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D7493C1-556A-E84B-CBFB-E7FD29EEB723}"/>
              </a:ext>
            </a:extLst>
          </p:cNvPr>
          <p:cNvSpPr/>
          <p:nvPr/>
        </p:nvSpPr>
        <p:spPr>
          <a:xfrm>
            <a:off x="8441477" y="5412434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B922387-0FD9-9D91-5D46-34156DD39021}"/>
              </a:ext>
            </a:extLst>
          </p:cNvPr>
          <p:cNvSpPr/>
          <p:nvPr/>
        </p:nvSpPr>
        <p:spPr>
          <a:xfrm rot="-5400000">
            <a:off x="10932631" y="3947050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7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Expanded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Expanded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FF9D00"/>
                </a:solidFill>
                <a:latin typeface="Menlo"/>
              </a:rPr>
              <a:t>const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 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"Hello World!"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  )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bright light in the sky&#10;&#10;Description automatically generated">
            <a:extLst>
              <a:ext uri="{FF2B5EF4-FFF2-40B4-BE49-F238E27FC236}">
                <a16:creationId xmlns:a16="http://schemas.microsoft.com/office/drawing/2014/main" id="{6D2EC342-8880-5654-341D-62A5EC4D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289" y="2383815"/>
            <a:ext cx="5905498" cy="39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27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Expanded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Expanded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FF9D00"/>
                </a:solidFill>
                <a:latin typeface="Menlo"/>
              </a:rPr>
              <a:t>const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 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"Hello World!"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  )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1F33-D5A7-B123-EFDF-BBBE336FB876}"/>
              </a:ext>
            </a:extLst>
          </p:cNvPr>
          <p:cNvSpPr txBox="1"/>
          <p:nvPr/>
        </p:nvSpPr>
        <p:spPr>
          <a:xfrm>
            <a:off x="6193692" y="3399693"/>
            <a:ext cx="55879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The container doesn't know where to stop expanding.</a:t>
            </a:r>
          </a:p>
          <a:p>
            <a:endParaRPr lang="en-GB"/>
          </a:p>
          <a:p>
            <a:r>
              <a:rPr lang="en-GB">
                <a:ea typeface="+mn-lt"/>
                <a:cs typeface="+mn-lt"/>
              </a:rPr>
              <a:t>Only use unconstrained sizes within</a:t>
            </a:r>
            <a:r>
              <a:rPr lang="en-GB"/>
              <a:t>: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LimitedBox</a:t>
            </a:r>
          </a:p>
          <a:p>
            <a:pPr marL="285750" indent="-285750">
              <a:buFont typeface="Calibri"/>
              <a:buChar char="-"/>
            </a:pPr>
            <a:r>
              <a:rPr lang="en-GB"/>
              <a:t>Row</a:t>
            </a:r>
          </a:p>
          <a:p>
            <a:pPr marL="285750" indent="-285750">
              <a:buFont typeface="Calibri"/>
              <a:buChar char="-"/>
            </a:pPr>
            <a:r>
              <a:rPr lang="en-GB"/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274456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err="1"/>
              <a:t>LimitedBox</a:t>
            </a:r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98371"/>
            <a:ext cx="5060829" cy="294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rgbClr val="E5C07B"/>
                </a:solidFill>
                <a:latin typeface="Menlo"/>
                <a:ea typeface="+mn-lt"/>
                <a:cs typeface="+mn-lt"/>
              </a:rPr>
              <a:t>LimitedBox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DCDCDC"/>
              </a:solidFill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color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 err="1">
                <a:solidFill>
                  <a:srgbClr val="E5C07B"/>
                </a:solidFill>
                <a:latin typeface="Menlo"/>
              </a:rPr>
              <a:t>Colors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blue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/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FF9D00"/>
                </a:solidFill>
                <a:latin typeface="Menlo"/>
              </a:rPr>
              <a:t>const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E5C07B"/>
                </a:solidFill>
                <a:latin typeface="Menlo"/>
              </a:rPr>
              <a:t>Center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      child</a:t>
            </a:r>
            <a:r>
              <a:rPr lang="en-US">
                <a:solidFill>
                  <a:srgbClr val="DCDCDC"/>
                </a:solidFill>
                <a:latin typeface="Menlo"/>
              </a:rPr>
              <a:t>: 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     Text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rgbClr val="98C379"/>
                </a:solidFill>
                <a:latin typeface="Menlo"/>
              </a:rPr>
              <a:t>"Hello World!"</a:t>
            </a:r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  )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6A145-29BD-1C04-005E-EFAFD4AE76BD}"/>
              </a:ext>
            </a:extLst>
          </p:cNvPr>
          <p:cNvSpPr/>
          <p:nvPr/>
        </p:nvSpPr>
        <p:spPr>
          <a:xfrm>
            <a:off x="5906220" y="2391869"/>
            <a:ext cx="5878495" cy="392870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86C69-D735-2F1D-20D5-B479FE62FA14}"/>
              </a:ext>
            </a:extLst>
          </p:cNvPr>
          <p:cNvSpPr txBox="1"/>
          <p:nvPr/>
        </p:nvSpPr>
        <p:spPr>
          <a:xfrm>
            <a:off x="8068249" y="4166441"/>
            <a:ext cx="1545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Hello World!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A243867-6A30-17BE-C008-5B97A6753B2F}"/>
              </a:ext>
            </a:extLst>
          </p:cNvPr>
          <p:cNvSpPr/>
          <p:nvPr/>
        </p:nvSpPr>
        <p:spPr>
          <a:xfrm rot="10800000">
            <a:off x="8441477" y="2501203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78735B3-2928-AD71-65B8-73015955C1AC}"/>
              </a:ext>
            </a:extLst>
          </p:cNvPr>
          <p:cNvSpPr/>
          <p:nvPr/>
        </p:nvSpPr>
        <p:spPr>
          <a:xfrm rot="5400000">
            <a:off x="6429016" y="3947050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D7493C1-556A-E84B-CBFB-E7FD29EEB723}"/>
              </a:ext>
            </a:extLst>
          </p:cNvPr>
          <p:cNvSpPr/>
          <p:nvPr/>
        </p:nvSpPr>
        <p:spPr>
          <a:xfrm>
            <a:off x="8441477" y="5412434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B922387-0FD9-9D91-5D46-34156DD39021}"/>
              </a:ext>
            </a:extLst>
          </p:cNvPr>
          <p:cNvSpPr/>
          <p:nvPr/>
        </p:nvSpPr>
        <p:spPr>
          <a:xfrm rot="16200000">
            <a:off x="10932631" y="3947050"/>
            <a:ext cx="402566" cy="833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699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2188972" y="3432454"/>
            <a:ext cx="3349924" cy="2099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Single-child layout widgets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A8C7E4-17BA-F253-855C-D2F0F916AB29}"/>
              </a:ext>
            </a:extLst>
          </p:cNvPr>
          <p:cNvSpPr/>
          <p:nvPr/>
        </p:nvSpPr>
        <p:spPr>
          <a:xfrm>
            <a:off x="6569643" y="3432454"/>
            <a:ext cx="3349924" cy="2099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solidFill>
                  <a:srgbClr val="FFFFFF"/>
                </a:solidFill>
              </a:rPr>
              <a:t>Multi-child</a:t>
            </a:r>
            <a:r>
              <a:rPr lang="en-GB" sz="2800"/>
              <a:t> layout widgets</a:t>
            </a:r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6904E53-D904-05B8-A4C5-268DD96E02EB}"/>
              </a:ext>
            </a:extLst>
          </p:cNvPr>
          <p:cNvSpPr/>
          <p:nvPr/>
        </p:nvSpPr>
        <p:spPr>
          <a:xfrm>
            <a:off x="7882759" y="5728137"/>
            <a:ext cx="643758" cy="86710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16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Column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Column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endParaRPr lang="en-US">
              <a:solidFill>
                <a:srgbClr val="DCDCDC"/>
              </a:solidFill>
              <a:latin typeface="Menl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121434" cy="1049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5891841" y="3430725"/>
            <a:ext cx="1121434" cy="1049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5891842" y="4480272"/>
            <a:ext cx="1121434" cy="10495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115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/>
              <a:t>Column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Column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Expanded(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 </a:t>
            </a:r>
            <a:r>
              <a:rPr lang="en-US">
                <a:solidFill>
                  <a:srgbClr val="61AFEF"/>
                </a:solidFill>
                <a:latin typeface="Menlo"/>
              </a:rPr>
              <a:t>child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E5C07B"/>
                </a:solidFill>
                <a:latin typeface="Menlo"/>
              </a:rPr>
              <a:t> 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 // RED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  ),</a:t>
            </a: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)</a:t>
            </a:r>
            <a:endParaRPr lang="en-US"/>
          </a:p>
          <a:p>
            <a:endParaRPr lang="en-US">
              <a:solidFill>
                <a:srgbClr val="DCDCDC"/>
              </a:solidFill>
              <a:latin typeface="Menl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906219" y="2381178"/>
            <a:ext cx="1121434" cy="18403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5906218" y="4221480"/>
            <a:ext cx="1121434" cy="1049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5906219" y="5286111"/>
            <a:ext cx="1121434" cy="10495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55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ea typeface="+mn-lt"/>
                <a:cs typeface="+mn-lt"/>
              </a:rPr>
              <a:t>Column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Column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</a:t>
            </a:r>
            <a:r>
              <a:rPr lang="en-US" err="1">
                <a:solidFill>
                  <a:srgbClr val="61AFEF"/>
                </a:solidFill>
                <a:latin typeface="Menlo"/>
              </a:rPr>
              <a:t>mainAxisAlignment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</a:t>
            </a:r>
            <a:r>
              <a:rPr lang="en-US" err="1">
                <a:solidFill>
                  <a:srgbClr val="E5C07B"/>
                </a:solidFill>
                <a:latin typeface="Menlo"/>
              </a:rPr>
              <a:t>MainAxisAlignment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center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783744"/>
            <a:ext cx="1121434" cy="1049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5891841" y="3833291"/>
            <a:ext cx="1121434" cy="1049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5891842" y="4882838"/>
            <a:ext cx="1121434" cy="10495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92E85D-CEFC-670B-C6F0-3E888C27336F}"/>
              </a:ext>
            </a:extLst>
          </p:cNvPr>
          <p:cNvSpPr/>
          <p:nvPr/>
        </p:nvSpPr>
        <p:spPr>
          <a:xfrm rot="10800000">
            <a:off x="6385803" y="5929108"/>
            <a:ext cx="230037" cy="3594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009A252-08A8-7C82-3237-FD6A35C05DA2}"/>
              </a:ext>
            </a:extLst>
          </p:cNvPr>
          <p:cNvSpPr/>
          <p:nvPr/>
        </p:nvSpPr>
        <p:spPr>
          <a:xfrm>
            <a:off x="6385802" y="2377900"/>
            <a:ext cx="230037" cy="3594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AA1DA-4EBC-B874-5A39-5007306D1134}"/>
              </a:ext>
            </a:extLst>
          </p:cNvPr>
          <p:cNvSpPr txBox="1"/>
          <p:nvPr/>
        </p:nvSpPr>
        <p:spPr>
          <a:xfrm rot="-5400000">
            <a:off x="7112563" y="3766586"/>
            <a:ext cx="1807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Main Axis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F0814C-D474-3578-9807-A21D4B64E36D}"/>
              </a:ext>
            </a:extLst>
          </p:cNvPr>
          <p:cNvCxnSpPr/>
          <p:nvPr/>
        </p:nvCxnSpPr>
        <p:spPr>
          <a:xfrm>
            <a:off x="7750475" y="2509928"/>
            <a:ext cx="8625" cy="360296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32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16614"/>
          </a:xfrm>
        </p:spPr>
        <p:txBody>
          <a:bodyPr>
            <a:normAutofit lnSpcReduction="10000"/>
          </a:bodyPr>
          <a:lstStyle/>
          <a:p>
            <a:r>
              <a:rPr lang="en-DE"/>
              <a:t>Flutter: Google’s UI toolkit for natively compiled apps</a:t>
            </a:r>
          </a:p>
          <a:p>
            <a:r>
              <a:rPr lang="en-DE"/>
              <a:t>Mobile, Web &amp; Desktop in a single codebase</a:t>
            </a:r>
          </a:p>
          <a:p>
            <a:r>
              <a:rPr lang="en-DE"/>
              <a:t>It offers </a:t>
            </a:r>
          </a:p>
          <a:p>
            <a:pPr lvl="1"/>
            <a:r>
              <a:rPr lang="en-DE"/>
              <a:t>Cross platform development</a:t>
            </a:r>
          </a:p>
          <a:p>
            <a:pPr lvl="1"/>
            <a:r>
              <a:rPr lang="en-DE"/>
              <a:t>Platform-specific code</a:t>
            </a:r>
          </a:p>
          <a:p>
            <a:pPr lvl="1"/>
            <a:r>
              <a:rPr lang="en-DE"/>
              <a:t>Hot reload</a:t>
            </a:r>
          </a:p>
          <a:p>
            <a:pPr lvl="1"/>
            <a:r>
              <a:rPr lang="en-DE"/>
              <a:t>Widgets</a:t>
            </a:r>
          </a:p>
          <a:p>
            <a:r>
              <a:rPr lang="en-DE"/>
              <a:t>Coded in Dart</a:t>
            </a:r>
          </a:p>
          <a:p>
            <a:pPr lvl="1"/>
            <a:r>
              <a:rPr lang="en-DE"/>
              <a:t>Java + React Syntax</a:t>
            </a:r>
          </a:p>
          <a:p>
            <a:pPr lvl="1"/>
            <a:r>
              <a:rPr lang="en-DE"/>
              <a:t>OOP</a:t>
            </a:r>
          </a:p>
          <a:p>
            <a:pPr lvl="1"/>
            <a:r>
              <a:rPr lang="en-DE"/>
              <a:t>JIT- &amp; AOT-compilation</a:t>
            </a:r>
          </a:p>
          <a:p>
            <a:pPr lvl="1"/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What is Flutter and Dart?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35A730-0417-1A05-8C9E-108FDA101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9" r="35344"/>
          <a:stretch/>
        </p:blipFill>
        <p:spPr bwMode="auto">
          <a:xfrm>
            <a:off x="8608309" y="2760435"/>
            <a:ext cx="1590965" cy="380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739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ea typeface="+mn-lt"/>
                <a:cs typeface="+mn-lt"/>
              </a:rPr>
              <a:t>Column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Column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</a:t>
            </a:r>
            <a:r>
              <a:rPr lang="en-US" err="1">
                <a:solidFill>
                  <a:srgbClr val="61AFEF"/>
                </a:solidFill>
                <a:latin typeface="Menlo"/>
              </a:rPr>
              <a:t>mainAxisAlignment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MainAxisAlignment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spaceBetween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121434" cy="1049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5891841" y="3833291"/>
            <a:ext cx="1121434" cy="1049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5891842" y="5299781"/>
            <a:ext cx="1121434" cy="10495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2AA63D3-1372-7A28-E595-B273EBD92ECC}"/>
              </a:ext>
            </a:extLst>
          </p:cNvPr>
          <p:cNvSpPr/>
          <p:nvPr/>
        </p:nvSpPr>
        <p:spPr>
          <a:xfrm>
            <a:off x="6250130" y="4937621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4CAB142-34A0-B63E-2654-FF9649112A35}"/>
              </a:ext>
            </a:extLst>
          </p:cNvPr>
          <p:cNvSpPr/>
          <p:nvPr/>
        </p:nvSpPr>
        <p:spPr>
          <a:xfrm rot="10800000">
            <a:off x="6238779" y="5121499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DBFE95-C150-2B85-E901-03C8B166FD16}"/>
              </a:ext>
            </a:extLst>
          </p:cNvPr>
          <p:cNvSpPr/>
          <p:nvPr/>
        </p:nvSpPr>
        <p:spPr>
          <a:xfrm>
            <a:off x="6276866" y="3467094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98D2E6C2-2269-805C-512A-D9C4BEB31184}"/>
              </a:ext>
            </a:extLst>
          </p:cNvPr>
          <p:cNvSpPr/>
          <p:nvPr/>
        </p:nvSpPr>
        <p:spPr>
          <a:xfrm rot="10800000">
            <a:off x="6265515" y="3650972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98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ea typeface="+mn-lt"/>
                <a:cs typeface="+mn-lt"/>
              </a:rPr>
              <a:t>Row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Row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</a:t>
            </a:r>
            <a:r>
              <a:rPr lang="en-US" err="1">
                <a:solidFill>
                  <a:srgbClr val="61AFEF"/>
                </a:solidFill>
                <a:latin typeface="Menlo"/>
              </a:rPr>
              <a:t>mainAxisAlignment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 </a:t>
            </a:r>
            <a:r>
              <a:rPr lang="en-US" err="1">
                <a:solidFill>
                  <a:srgbClr val="E5C07B"/>
                </a:solidFill>
                <a:latin typeface="Menlo"/>
              </a:rPr>
              <a:t>MainAxisAlignment</a:t>
            </a:r>
            <a:r>
              <a:rPr lang="en-US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err="1">
                <a:solidFill>
                  <a:srgbClr val="61AFEF"/>
                </a:solidFill>
                <a:latin typeface="Menlo"/>
              </a:rPr>
              <a:t>spaceBetween</a:t>
            </a:r>
            <a:r>
              <a:rPr lang="en-US">
                <a:solidFill>
                  <a:srgbClr val="DCDCDC"/>
                </a:solidFill>
                <a:latin typeface="Menlo"/>
              </a:rPr>
              <a:t>,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121434" cy="1049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8191209" y="2376133"/>
            <a:ext cx="1121434" cy="1049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10677737" y="2372097"/>
            <a:ext cx="1121434" cy="10495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5F6299E-E561-1F45-5B9E-66A0CD4AD24D}"/>
              </a:ext>
            </a:extLst>
          </p:cNvPr>
          <p:cNvSpPr/>
          <p:nvPr/>
        </p:nvSpPr>
        <p:spPr>
          <a:xfrm rot="-5400000">
            <a:off x="9792761" y="2825410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4359C1F4-2642-BEE7-8CE9-EAD3B2882E13}"/>
              </a:ext>
            </a:extLst>
          </p:cNvPr>
          <p:cNvSpPr/>
          <p:nvPr/>
        </p:nvSpPr>
        <p:spPr>
          <a:xfrm rot="5400000">
            <a:off x="9928463" y="2822130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14BEE81-2475-19D3-F6DE-834E58A5C91F}"/>
              </a:ext>
            </a:extLst>
          </p:cNvPr>
          <p:cNvSpPr/>
          <p:nvPr/>
        </p:nvSpPr>
        <p:spPr>
          <a:xfrm rot="-5400000">
            <a:off x="7466656" y="2825410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2718AC2E-63B8-6CF2-384E-31D9C040451B}"/>
              </a:ext>
            </a:extLst>
          </p:cNvPr>
          <p:cNvSpPr/>
          <p:nvPr/>
        </p:nvSpPr>
        <p:spPr>
          <a:xfrm rot="5400000">
            <a:off x="7602358" y="2822130"/>
            <a:ext cx="158150" cy="1725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35ADE3-4852-6A83-5EA3-A19D049C3793}"/>
              </a:ext>
            </a:extLst>
          </p:cNvPr>
          <p:cNvSpPr txBox="1"/>
          <p:nvPr/>
        </p:nvSpPr>
        <p:spPr>
          <a:xfrm>
            <a:off x="8195405" y="3766586"/>
            <a:ext cx="1807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Main Axis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2F021F-2516-3006-44E0-EF458252F79D}"/>
              </a:ext>
            </a:extLst>
          </p:cNvPr>
          <p:cNvCxnSpPr/>
          <p:nvPr/>
        </p:nvCxnSpPr>
        <p:spPr>
          <a:xfrm>
            <a:off x="6694369" y="3699717"/>
            <a:ext cx="4714309" cy="68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3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ea typeface="+mn-lt"/>
                <a:cs typeface="+mn-lt"/>
              </a:rPr>
              <a:t>Stack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5060829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E5C07B"/>
                </a:solidFill>
                <a:latin typeface="Menlo"/>
              </a:rPr>
              <a:t>Stack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H/W 100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H/W 90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H/W 80 BLUE</a:t>
            </a:r>
            <a:endParaRPr lang="en-US"/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])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1121434" cy="10495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4D84E-BB9F-7B63-9EDD-5325EE8F1942}"/>
              </a:ext>
            </a:extLst>
          </p:cNvPr>
          <p:cNvSpPr/>
          <p:nvPr/>
        </p:nvSpPr>
        <p:spPr>
          <a:xfrm>
            <a:off x="5891841" y="2376134"/>
            <a:ext cx="1001119" cy="955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B3B39-B9AC-28A2-5C83-8949314AB94C}"/>
              </a:ext>
            </a:extLst>
          </p:cNvPr>
          <p:cNvSpPr/>
          <p:nvPr/>
        </p:nvSpPr>
        <p:spPr>
          <a:xfrm>
            <a:off x="5891842" y="2372097"/>
            <a:ext cx="867435" cy="808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89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FLUTTER BASICS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Layouts: Container, Row, Column, etc.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5E06E-C1A6-0D98-4568-7D34CFEFB669}"/>
              </a:ext>
            </a:extLst>
          </p:cNvPr>
          <p:cNvSpPr/>
          <p:nvPr/>
        </p:nvSpPr>
        <p:spPr>
          <a:xfrm>
            <a:off x="552903" y="2376640"/>
            <a:ext cx="5118340" cy="86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err="1">
                <a:ea typeface="+mn-lt"/>
                <a:cs typeface="+mn-lt"/>
              </a:rPr>
              <a:t>ListView</a:t>
            </a:r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D072-B3FF-40A8-6026-9886ED07D4D7}"/>
              </a:ext>
            </a:extLst>
          </p:cNvPr>
          <p:cNvSpPr/>
          <p:nvPr/>
        </p:nvSpPr>
        <p:spPr>
          <a:xfrm>
            <a:off x="608537" y="3383994"/>
            <a:ext cx="4125040" cy="2961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rgbClr val="E5C07B"/>
                </a:solidFill>
                <a:latin typeface="Menlo"/>
              </a:rPr>
              <a:t>ListView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61AFEF"/>
                </a:solidFill>
                <a:latin typeface="Menlo"/>
              </a:rPr>
              <a:t>   children</a:t>
            </a:r>
            <a:r>
              <a:rPr lang="en-US">
                <a:solidFill>
                  <a:srgbClr val="DCDCDC"/>
                </a:solidFill>
                <a:latin typeface="Menlo"/>
              </a:rPr>
              <a:t>:</a:t>
            </a:r>
            <a:r>
              <a:rPr lang="en-US">
                <a:solidFill>
                  <a:srgbClr val="ABB2BF"/>
                </a:solidFill>
                <a:latin typeface="Menlo"/>
              </a:rPr>
              <a:t> </a:t>
            </a:r>
            <a:r>
              <a:rPr lang="en-US">
                <a:solidFill>
                  <a:srgbClr val="DCDCDC"/>
                </a:solidFill>
                <a:latin typeface="Menlo"/>
              </a:rPr>
              <a:t>[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RED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...)</a:t>
            </a:r>
            <a:r>
              <a:rPr lang="en-US">
                <a:solidFill>
                  <a:srgbClr val="DCDCDC"/>
                </a:solidFill>
                <a:latin typeface="Menlo"/>
              </a:rPr>
              <a:t>, // GREEN</a:t>
            </a:r>
            <a:endParaRPr lang="en-US"/>
          </a:p>
          <a:p>
            <a:r>
              <a:rPr lang="en-US">
                <a:solidFill>
                  <a:srgbClr val="E5C07B"/>
                </a:solidFill>
                <a:latin typeface="Menlo"/>
              </a:rPr>
              <a:t>    Container</a:t>
            </a:r>
            <a:r>
              <a:rPr lang="en-US">
                <a:solidFill>
                  <a:srgbClr val="DCDCDC"/>
                </a:solidFill>
                <a:latin typeface="Menlo"/>
              </a:rPr>
              <a:t>(</a:t>
            </a:r>
            <a:r>
              <a:rPr lang="en-US">
                <a:solidFill>
                  <a:schemeClr val="bg1"/>
                </a:solidFill>
                <a:latin typeface="Menlo"/>
              </a:rPr>
              <a:t>...</a:t>
            </a:r>
            <a:r>
              <a:rPr lang="en-US">
                <a:solidFill>
                  <a:srgbClr val="DCDCDC"/>
                </a:solidFill>
                <a:latin typeface="Menlo"/>
              </a:rPr>
              <a:t>), // BLUE</a:t>
            </a:r>
            <a:endParaRPr lang="en-US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    … // More container</a:t>
            </a:r>
          </a:p>
          <a:p>
            <a:r>
              <a:rPr lang="en-US">
                <a:solidFill>
                  <a:srgbClr val="DCDCDC"/>
                </a:solidFill>
                <a:latin typeface="Menlo"/>
              </a:rPr>
              <a:t>])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0F51-3D65-C77B-0B85-DC83F27877A4}"/>
              </a:ext>
            </a:extLst>
          </p:cNvPr>
          <p:cNvSpPr/>
          <p:nvPr/>
        </p:nvSpPr>
        <p:spPr>
          <a:xfrm>
            <a:off x="5890404" y="2380891"/>
            <a:ext cx="5909094" cy="3968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8855-687E-1377-D236-EDF09226A782}"/>
              </a:ext>
            </a:extLst>
          </p:cNvPr>
          <p:cNvSpPr/>
          <p:nvPr/>
        </p:nvSpPr>
        <p:spPr>
          <a:xfrm>
            <a:off x="5891842" y="2381178"/>
            <a:ext cx="5907328" cy="10361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C9E23B-12BF-048E-440A-F1FC613A4645}"/>
              </a:ext>
            </a:extLst>
          </p:cNvPr>
          <p:cNvSpPr/>
          <p:nvPr/>
        </p:nvSpPr>
        <p:spPr>
          <a:xfrm>
            <a:off x="5891841" y="3423914"/>
            <a:ext cx="5907328" cy="10629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732B1-49F9-AD61-4819-BA3CFFD334CF}"/>
              </a:ext>
            </a:extLst>
          </p:cNvPr>
          <p:cNvSpPr/>
          <p:nvPr/>
        </p:nvSpPr>
        <p:spPr>
          <a:xfrm>
            <a:off x="5891840" y="4493387"/>
            <a:ext cx="5917354" cy="10695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E5F40-252B-DA9F-3F25-B6612F580AF5}"/>
              </a:ext>
            </a:extLst>
          </p:cNvPr>
          <p:cNvSpPr/>
          <p:nvPr/>
        </p:nvSpPr>
        <p:spPr>
          <a:xfrm>
            <a:off x="5891841" y="5562862"/>
            <a:ext cx="5907328" cy="10361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812D74E-1CF9-F233-6A49-93D5FCCCDF69}"/>
              </a:ext>
            </a:extLst>
          </p:cNvPr>
          <p:cNvSpPr/>
          <p:nvPr/>
        </p:nvSpPr>
        <p:spPr>
          <a:xfrm rot="5400000">
            <a:off x="4892840" y="5895475"/>
            <a:ext cx="815475" cy="37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9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327743"/>
          </a:xfrm>
        </p:spPr>
        <p:txBody>
          <a:bodyPr>
            <a:normAutofit/>
          </a:bodyPr>
          <a:lstStyle/>
          <a:p>
            <a:r>
              <a:rPr lang="en-DE"/>
              <a:t>Used to share applications states and data across an app</a:t>
            </a:r>
          </a:p>
          <a:p>
            <a:r>
              <a:rPr lang="en-DE"/>
              <a:t>Many approaches (setState, Provider, InheritedWidget, Redux,...)</a:t>
            </a:r>
          </a:p>
          <a:p>
            <a:r>
              <a:rPr lang="en-DE" i="1"/>
              <a:t>Depends on your use cases and taste</a:t>
            </a:r>
          </a:p>
          <a:p>
            <a:endParaRPr lang="en-DE"/>
          </a:p>
          <a:p>
            <a:r>
              <a:rPr lang="en-DE"/>
              <a:t>Flutter is </a:t>
            </a:r>
            <a:r>
              <a:rPr lang="en-DE" i="1"/>
              <a:t>declarative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State Management</a:t>
            </a:r>
          </a:p>
        </p:txBody>
      </p:sp>
      <p:pic>
        <p:nvPicPr>
          <p:cNvPr id="6146" name="Picture 2" descr="A short animated gif that shows the workings of a simple declarative state management system. This is explained in full in one of the following pages. Here it's just a decoration.">
            <a:extLst>
              <a:ext uri="{FF2B5EF4-FFF2-40B4-BE49-F238E27FC236}">
                <a16:creationId xmlns:a16="http://schemas.microsoft.com/office/drawing/2014/main" id="{2EE7D400-014A-A6BA-D630-0DE88404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16" y="2603500"/>
            <a:ext cx="6262983" cy="35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03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10753" cy="3327743"/>
          </a:xfrm>
        </p:spPr>
        <p:txBody>
          <a:bodyPr/>
          <a:lstStyle/>
          <a:p>
            <a:r>
              <a:rPr lang="en-DE">
                <a:solidFill>
                  <a:schemeClr val="tx1"/>
                </a:solidFill>
              </a:rPr>
              <a:t>Provider works similar to Observer Pattern</a:t>
            </a:r>
          </a:p>
          <a:p>
            <a:r>
              <a:rPr lang="en-GB">
                <a:solidFill>
                  <a:schemeClr val="tx1"/>
                </a:solidFill>
              </a:rPr>
              <a:t>W</a:t>
            </a:r>
            <a:r>
              <a:rPr lang="en-DE">
                <a:solidFill>
                  <a:schemeClr val="tx1"/>
                </a:solidFill>
              </a:rPr>
              <a:t>ith ChangeNotifier and Listeners</a:t>
            </a:r>
          </a:p>
          <a:p>
            <a:r>
              <a:rPr lang="en-DE">
                <a:solidFill>
                  <a:schemeClr val="tx1"/>
                </a:solidFill>
              </a:rPr>
              <a:t>On change, call </a:t>
            </a:r>
            <a:r>
              <a:rPr lang="en-GB" b="0" err="1">
                <a:solidFill>
                  <a:srgbClr val="11796D"/>
                </a:solidFill>
                <a:effectLst/>
                <a:latin typeface="Google Sans Mono"/>
              </a:rPr>
              <a:t>notifyListeners</a:t>
            </a:r>
            <a:r>
              <a:rPr lang="en-GB" b="0">
                <a:solidFill>
                  <a:srgbClr val="11796D"/>
                </a:solidFill>
                <a:effectLst/>
                <a:latin typeface="Google Sans Mono"/>
              </a:rPr>
              <a:t>() </a:t>
            </a:r>
            <a:r>
              <a:rPr lang="en-GB" b="0">
                <a:solidFill>
                  <a:schemeClr val="tx1"/>
                </a:solidFill>
                <a:effectLst/>
              </a:rPr>
              <a:t>to trigger all builder methods of Consumer widgets</a:t>
            </a:r>
            <a:endParaRPr lang="en-DE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State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2CF16-C76D-9D7B-28EE-8FB12CFE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3" y="6909806"/>
            <a:ext cx="10966508" cy="135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58F3E-91AB-2BAA-7FD8-182E31548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13" y="4143075"/>
            <a:ext cx="9030773" cy="16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3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327743"/>
          </a:xfrm>
        </p:spPr>
        <p:txBody>
          <a:bodyPr/>
          <a:lstStyle/>
          <a:p>
            <a:r>
              <a:rPr lang="en-DE" i="1"/>
              <a:t>Two types of state:</a:t>
            </a:r>
          </a:p>
          <a:p>
            <a:pPr lvl="1"/>
            <a:r>
              <a:rPr lang="en-DE" i="1"/>
              <a:t>Ephemeral (local): No other part of your app needs to access the state value</a:t>
            </a:r>
          </a:p>
          <a:p>
            <a:pPr lvl="1"/>
            <a:r>
              <a:rPr lang="en-DE" i="1"/>
              <a:t>App (global): State you want to share across many app parts, e.g. user preferences, login info, shopping cart,…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State Management</a:t>
            </a:r>
          </a:p>
        </p:txBody>
      </p:sp>
      <p:pic>
        <p:nvPicPr>
          <p:cNvPr id="8194" name="Picture 2" descr="A flow chart. Start with 'Data'. 'Who needs it?'. Three options: 'Most widgets', 'Some widgets' and 'Single widget'. The first two options both lead to 'App state'. The 'Single widget' option leads to 'Ephemeral state'.">
            <a:extLst>
              <a:ext uri="{FF2B5EF4-FFF2-40B4-BE49-F238E27FC236}">
                <a16:creationId xmlns:a16="http://schemas.microsoft.com/office/drawing/2014/main" id="{A2F2B946-9CCC-F7A3-13CB-067CC60E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4976"/>
            <a:ext cx="5885396" cy="38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CFB3F-83AA-95BF-2861-FBE34353F3AD}"/>
              </a:ext>
            </a:extLst>
          </p:cNvPr>
          <p:cNvSpPr txBox="1"/>
          <p:nvPr/>
        </p:nvSpPr>
        <p:spPr>
          <a:xfrm>
            <a:off x="735738" y="5085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>
                <a:effectLst/>
                <a:latin typeface="Google Sans Text"/>
              </a:rPr>
              <a:t>“The rule of thumb is: </a:t>
            </a:r>
            <a:r>
              <a:rPr lang="en-GB" i="1" u="none" strike="noStrike">
                <a:effectLst/>
                <a:latin typeface="Google Sans Text"/>
              </a:rPr>
              <a:t>Do whatever is less awkward</a:t>
            </a:r>
            <a:r>
              <a:rPr lang="en-GB" i="1">
                <a:effectLst/>
                <a:latin typeface="Google Sans Text"/>
              </a:rPr>
              <a:t>.”</a:t>
            </a:r>
            <a:endParaRPr lang="en-DE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5E58E-D9B6-4F42-EE50-4BB946887D17}"/>
              </a:ext>
            </a:extLst>
          </p:cNvPr>
          <p:cNvSpPr txBox="1"/>
          <p:nvPr/>
        </p:nvSpPr>
        <p:spPr>
          <a:xfrm>
            <a:off x="890516" y="543643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rgbClr val="212121"/>
                </a:solidFill>
                <a:latin typeface="Google Sans Text"/>
              </a:rPr>
              <a:t>- A</a:t>
            </a:r>
            <a:r>
              <a:rPr lang="en-GB" sz="1200" b="0" i="0">
                <a:solidFill>
                  <a:srgbClr val="212121"/>
                </a:solidFill>
                <a:effectLst/>
                <a:latin typeface="Google Sans Text"/>
              </a:rPr>
              <a:t>uthor of Redux, Dan Abramov</a:t>
            </a:r>
            <a:endParaRPr lang="en-DE" sz="1200"/>
          </a:p>
        </p:txBody>
      </p:sp>
    </p:spTree>
    <p:extLst>
      <p:ext uri="{BB962C8B-B14F-4D97-AF65-F5344CB8AC3E}">
        <p14:creationId xmlns:p14="http://schemas.microsoft.com/office/powerpoint/2010/main" val="3510764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327743"/>
          </a:xfrm>
        </p:spPr>
        <p:txBody>
          <a:bodyPr>
            <a:normAutofit/>
          </a:bodyPr>
          <a:lstStyle/>
          <a:p>
            <a:r>
              <a:rPr lang="en-GB" i="1"/>
              <a:t>“</a:t>
            </a:r>
            <a:r>
              <a:rPr lang="en-GB" i="1" err="1"/>
              <a:t>setState</a:t>
            </a:r>
            <a:r>
              <a:rPr lang="en-GB" i="1"/>
              <a:t>()” is the simplest form of state management in Flutter </a:t>
            </a:r>
          </a:p>
          <a:p>
            <a:r>
              <a:rPr lang="en-GB" i="1"/>
              <a:t>It's built into the </a:t>
            </a:r>
            <a:r>
              <a:rPr lang="en-GB" i="1" err="1"/>
              <a:t>StatefulWidget</a:t>
            </a:r>
            <a:r>
              <a:rPr lang="en-GB" i="1"/>
              <a:t>.</a:t>
            </a:r>
          </a:p>
          <a:p>
            <a:r>
              <a:rPr lang="en-GB" i="1"/>
              <a:t>Suitable for small apps or withing single widgets, or closely related group of widgets</a:t>
            </a:r>
          </a:p>
          <a:p>
            <a:r>
              <a:rPr lang="en-GB" i="1"/>
              <a:t>Calling </a:t>
            </a:r>
            <a:r>
              <a:rPr lang="en-GB" i="1" err="1"/>
              <a:t>setState</a:t>
            </a:r>
            <a:r>
              <a:rPr lang="en-GB" i="1"/>
              <a:t>() notifies Flutter about a change</a:t>
            </a:r>
          </a:p>
          <a:p>
            <a:r>
              <a:rPr lang="en-GB" i="1"/>
              <a:t>Flutter then schedules a rebuild</a:t>
            </a:r>
            <a:endParaRPr lang="en-DE" i="1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State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64971-BEAB-D606-0AE1-142AF3BB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45" y="2513900"/>
            <a:ext cx="5490221" cy="3506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6DAF1-2DEB-A819-C926-10FF053E1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355" y="2293756"/>
            <a:ext cx="4631448" cy="44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4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327743"/>
          </a:xfrm>
        </p:spPr>
        <p:txBody>
          <a:bodyPr>
            <a:normAutofit/>
          </a:bodyPr>
          <a:lstStyle/>
          <a:p>
            <a:r>
              <a:rPr lang="en-GB" i="1"/>
              <a:t>“</a:t>
            </a:r>
            <a:r>
              <a:rPr lang="en-GB" i="1" err="1"/>
              <a:t>setState</a:t>
            </a:r>
            <a:r>
              <a:rPr lang="en-GB" i="1"/>
              <a:t>()” is the simplest form of state management in Flutter </a:t>
            </a:r>
          </a:p>
          <a:p>
            <a:r>
              <a:rPr lang="en-GB" i="1"/>
              <a:t>It's built into the </a:t>
            </a:r>
            <a:r>
              <a:rPr lang="en-GB" i="1" err="1"/>
              <a:t>StatefulWidget</a:t>
            </a:r>
            <a:r>
              <a:rPr lang="en-GB" i="1"/>
              <a:t>.</a:t>
            </a:r>
          </a:p>
          <a:p>
            <a:r>
              <a:rPr lang="en-GB" i="1"/>
              <a:t>Suitable for small apps or withing single widgets, or closely related group of widgets</a:t>
            </a:r>
          </a:p>
          <a:p>
            <a:r>
              <a:rPr lang="en-GB" i="1"/>
              <a:t>Calling </a:t>
            </a:r>
            <a:r>
              <a:rPr lang="en-GB" i="1" err="1"/>
              <a:t>setState</a:t>
            </a:r>
            <a:r>
              <a:rPr lang="en-GB" i="1"/>
              <a:t>() notifies Flutter about a change</a:t>
            </a:r>
          </a:p>
          <a:p>
            <a:r>
              <a:rPr lang="en-GB" i="1"/>
              <a:t>Flutter then schedules a rebuild</a:t>
            </a:r>
            <a:endParaRPr lang="en-DE" i="1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State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64971-BEAB-D606-0AE1-142AF3BB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05" y="2603500"/>
            <a:ext cx="5490221" cy="3506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6DAF1-2DEB-A819-C926-10FF053E1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109" y="2332228"/>
            <a:ext cx="4631448" cy="44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8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ADVANCED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212121"/>
                </a:solidFill>
              </a:rPr>
              <a:t>Packages: </a:t>
            </a:r>
            <a:r>
              <a:rPr lang="en-US">
                <a:solidFill>
                  <a:srgbClr val="212121"/>
                </a:solidFill>
                <a:ea typeface="+mn-lt"/>
                <a:cs typeface="+mn-lt"/>
                <a:hlinkClick r:id="rId3"/>
              </a:rPr>
              <a:t>https://pub.dev/</a:t>
            </a:r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212121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212121"/>
              </a:solidFill>
            </a:endParaRPr>
          </a:p>
          <a:p>
            <a:r>
              <a:rPr lang="en-DE">
                <a:solidFill>
                  <a:srgbClr val="212121"/>
                </a:solidFill>
              </a:rPr>
              <a:t>Adding a package dependency</a:t>
            </a:r>
            <a:endParaRPr lang="en-DE"/>
          </a:p>
          <a:p>
            <a:pPr lvl="1"/>
            <a:r>
              <a:rPr lang="en-US" sz="900">
                <a:solidFill>
                  <a:srgbClr val="11796D"/>
                </a:solidFill>
                <a:latin typeface="Consolas"/>
              </a:rPr>
              <a:t>flutter pub add </a:t>
            </a:r>
            <a:r>
              <a:rPr lang="en-US" sz="900" err="1">
                <a:solidFill>
                  <a:srgbClr val="11796D"/>
                </a:solidFill>
                <a:latin typeface="Consolas"/>
              </a:rPr>
              <a:t>css_colors</a:t>
            </a:r>
            <a:endParaRPr lang="en-DE" sz="900" err="1"/>
          </a:p>
          <a:p>
            <a:pPr lvl="1"/>
            <a:endParaRPr lang="en-US" sz="900">
              <a:solidFill>
                <a:srgbClr val="11796D"/>
              </a:solidFill>
              <a:latin typeface="Consolas"/>
            </a:endParaRPr>
          </a:p>
          <a:p>
            <a:r>
              <a:rPr lang="en-US">
                <a:solidFill>
                  <a:srgbClr val="212121"/>
                </a:solidFill>
              </a:rPr>
              <a:t>Removing a package dependency </a:t>
            </a:r>
            <a:endParaRPr lang="en-US" sz="1100">
              <a:solidFill>
                <a:srgbClr val="11796D"/>
              </a:solidFill>
              <a:latin typeface="Consolas"/>
            </a:endParaRPr>
          </a:p>
          <a:p>
            <a:pPr lvl="1"/>
            <a:r>
              <a:rPr lang="en-US" sz="900">
                <a:solidFill>
                  <a:srgbClr val="11796D"/>
                </a:solidFill>
                <a:latin typeface="Consolas"/>
              </a:rPr>
              <a:t>flutter pub remove </a:t>
            </a:r>
            <a:r>
              <a:rPr lang="en-US" sz="900" err="1">
                <a:solidFill>
                  <a:srgbClr val="11796D"/>
                </a:solidFill>
                <a:latin typeface="Consolas"/>
              </a:rPr>
              <a:t>css_colors</a:t>
            </a:r>
            <a:endParaRPr lang="en-US" sz="900">
              <a:solidFill>
                <a:srgbClr val="11796D"/>
              </a:solidFill>
              <a:latin typeface="Consolas"/>
            </a:endParaRPr>
          </a:p>
          <a:p>
            <a:pPr lvl="1"/>
            <a:endParaRPr lang="en-US" sz="900">
              <a:solidFill>
                <a:srgbClr val="11796D"/>
              </a:solidFill>
              <a:latin typeface="Consolas"/>
            </a:endParaRPr>
          </a:p>
          <a:p>
            <a:endParaRPr lang="en-US" sz="1100">
              <a:solidFill>
                <a:srgbClr val="11796D"/>
              </a:solidFill>
              <a:latin typeface="Consolas"/>
            </a:endParaRPr>
          </a:p>
          <a:p>
            <a:endParaRPr lang="en-US" sz="1100">
              <a:solidFill>
                <a:srgbClr val="11796D"/>
              </a:solidFill>
              <a:latin typeface="Consolas"/>
            </a:endParaRPr>
          </a:p>
          <a:p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Plugins, Packages…</a:t>
            </a:r>
          </a:p>
        </p:txBody>
      </p:sp>
    </p:spTree>
    <p:extLst>
      <p:ext uri="{BB962C8B-B14F-4D97-AF65-F5344CB8AC3E}">
        <p14:creationId xmlns:p14="http://schemas.microsoft.com/office/powerpoint/2010/main" val="1886606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16614"/>
          </a:xfrm>
        </p:spPr>
        <p:txBody>
          <a:bodyPr>
            <a:normAutofit/>
          </a:bodyPr>
          <a:lstStyle/>
          <a:p>
            <a:r>
              <a:rPr lang="en-DE"/>
              <a:t>Flutter: Google’s UI toolkit for natively compiled apps</a:t>
            </a:r>
          </a:p>
          <a:p>
            <a:r>
              <a:rPr lang="en-DE"/>
              <a:t>Mobile, Web &amp; Desktop in a single codebase</a:t>
            </a:r>
          </a:p>
          <a:p>
            <a:r>
              <a:rPr lang="en-DE"/>
              <a:t>It offers </a:t>
            </a:r>
          </a:p>
          <a:p>
            <a:pPr lvl="1"/>
            <a:r>
              <a:rPr lang="en-DE"/>
              <a:t>Hot reload</a:t>
            </a:r>
          </a:p>
          <a:p>
            <a:pPr lvl="1"/>
            <a:r>
              <a:rPr lang="en-DE"/>
              <a:t>Widgets</a:t>
            </a:r>
          </a:p>
          <a:p>
            <a:pPr lvl="1"/>
            <a:r>
              <a:rPr lang="en-DE"/>
              <a:t>Platform-specific code</a:t>
            </a:r>
          </a:p>
          <a:p>
            <a:r>
              <a:rPr lang="en-DE"/>
              <a:t>Coded in Dart</a:t>
            </a:r>
          </a:p>
          <a:p>
            <a:pPr lvl="1"/>
            <a:r>
              <a:rPr lang="en-DE"/>
              <a:t>Java + React Syntax</a:t>
            </a:r>
          </a:p>
          <a:p>
            <a:pPr lvl="1"/>
            <a:r>
              <a:rPr lang="en-DE"/>
              <a:t>OOP</a:t>
            </a:r>
          </a:p>
          <a:p>
            <a:pPr lvl="1"/>
            <a:r>
              <a:rPr lang="en-DE"/>
              <a:t>JIT- &amp; AOT-compilation</a:t>
            </a:r>
          </a:p>
          <a:p>
            <a:pPr lvl="1"/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What is Flutter and Dart?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35A730-0417-1A05-8C9E-108FDA101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9" r="35344"/>
          <a:stretch/>
        </p:blipFill>
        <p:spPr bwMode="auto">
          <a:xfrm>
            <a:off x="-3474522" y="-25884208"/>
            <a:ext cx="19141044" cy="457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ABBA1-47B9-BDF4-DDF7-7FECA568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25" y="1092944"/>
            <a:ext cx="8735496" cy="48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9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712994" cy="3988074"/>
          </a:xfrm>
        </p:spPr>
        <p:txBody>
          <a:bodyPr>
            <a:normAutofit/>
          </a:bodyPr>
          <a:lstStyle/>
          <a:p>
            <a:r>
              <a:rPr lang="en-DE"/>
              <a:t>Why FlutLab.io?</a:t>
            </a:r>
          </a:p>
          <a:p>
            <a:pPr lvl="1"/>
            <a:r>
              <a:rPr lang="en-DE"/>
              <a:t>No local setup, access anywhere</a:t>
            </a:r>
          </a:p>
          <a:p>
            <a:pPr lvl="1"/>
            <a:r>
              <a:rPr lang="en-DE"/>
              <a:t>Great for beginners, lots of templates, no IDE setup</a:t>
            </a:r>
          </a:p>
          <a:p>
            <a:pPr marL="0" indent="0">
              <a:buNone/>
            </a:pPr>
            <a:endParaRPr lang="en-DE"/>
          </a:p>
          <a:p>
            <a:r>
              <a:rPr lang="en-DE"/>
              <a:t>Usual IDEs:</a:t>
            </a:r>
          </a:p>
          <a:p>
            <a:endParaRPr lang="en-DE"/>
          </a:p>
          <a:p>
            <a:pPr lvl="1"/>
            <a:r>
              <a:rPr lang="en-DE"/>
              <a:t>Visual Studio Code</a:t>
            </a:r>
          </a:p>
          <a:p>
            <a:pPr lvl="1"/>
            <a:endParaRPr lang="en-DE"/>
          </a:p>
          <a:p>
            <a:pPr lvl="1"/>
            <a:r>
              <a:rPr lang="en-DE"/>
              <a:t>Android Studio</a:t>
            </a:r>
          </a:p>
          <a:p>
            <a:pPr marL="457200" lvl="1" indent="0">
              <a:buNone/>
            </a:pPr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FlutLab.io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F7C26-D7DB-E890-200F-CA1C924CD009}"/>
              </a:ext>
            </a:extLst>
          </p:cNvPr>
          <p:cNvSpPr txBox="1"/>
          <p:nvPr/>
        </p:nvSpPr>
        <p:spPr>
          <a:xfrm>
            <a:off x="8016111" y="4196320"/>
            <a:ext cx="34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/>
              <a:t>tinyurl.com/esdtask</a:t>
            </a:r>
          </a:p>
        </p:txBody>
      </p:sp>
      <p:pic>
        <p:nvPicPr>
          <p:cNvPr id="7" name="Picture 2" descr="GitHub Logo, Git Hub Icon With Text On White Background 16833880 Vector Art  at Vecteezy">
            <a:extLst>
              <a:ext uri="{FF2B5EF4-FFF2-40B4-BE49-F238E27FC236}">
                <a16:creationId xmlns:a16="http://schemas.microsoft.com/office/drawing/2014/main" id="{505C0F4E-223F-7CF5-04A9-8E55F084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4" y="3302515"/>
            <a:ext cx="1787609" cy="8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Logo PNG vector in SVG, PDF, AI, CDR format">
            <a:extLst>
              <a:ext uri="{FF2B5EF4-FFF2-40B4-BE49-F238E27FC236}">
                <a16:creationId xmlns:a16="http://schemas.microsoft.com/office/drawing/2014/main" id="{C0ECBBB4-FB14-A5F9-7055-2264454F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53" y="5054587"/>
            <a:ext cx="778492" cy="5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Developers Blog: Android Studio 4.1">
            <a:extLst>
              <a:ext uri="{FF2B5EF4-FFF2-40B4-BE49-F238E27FC236}">
                <a16:creationId xmlns:a16="http://schemas.microsoft.com/office/drawing/2014/main" id="{20C6F9EA-54A6-7C4E-7575-35E834B8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52" y="5637705"/>
            <a:ext cx="778492" cy="8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7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INTERACTIVE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901120" cy="3670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Work on any app idea you want for the next </a:t>
            </a:r>
            <a:r>
              <a:rPr lang="en-US" b="1"/>
              <a:t>30 minutes.</a:t>
            </a:r>
          </a:p>
          <a:p>
            <a:endParaRPr lang="en-US" b="1"/>
          </a:p>
          <a:p>
            <a:r>
              <a:rPr lang="en-US">
                <a:latin typeface="Century Gothic"/>
                <a:cs typeface="Arial"/>
              </a:rPr>
              <a:t>Start from scratch or build up onto our example project</a:t>
            </a:r>
            <a:br>
              <a:rPr lang="en-US">
                <a:latin typeface="Century Gothic"/>
                <a:cs typeface="Arial"/>
              </a:rPr>
            </a:br>
            <a:r>
              <a:rPr lang="en-US">
                <a:solidFill>
                  <a:schemeClr val="bg2">
                    <a:lumMod val="50000"/>
                  </a:schemeClr>
                </a:solidFill>
                <a:latin typeface="Century Gothic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://github.com/sebivenlo/ES</a:t>
            </a:r>
            <a:r>
              <a:rPr lang="en-US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D-2023-</a:t>
            </a:r>
            <a:r>
              <a:rPr lang="en-US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Flutter/tree/main/assignment</a:t>
            </a:r>
            <a:endParaRPr lang="en-US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rgbClr val="404040"/>
              </a:solidFill>
            </a:endParaRPr>
          </a:p>
          <a:p>
            <a:r>
              <a:rPr lang="en-US"/>
              <a:t>Get use of the default Flutter widgets: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  <a:hlinkClick r:id="rId3"/>
              </a:rPr>
              <a:t>https://docs.flutter.dev/ui/widgets</a:t>
            </a:r>
            <a:endParaRPr lang="en-US"/>
          </a:p>
          <a:p>
            <a:endParaRPr lang="en-US"/>
          </a:p>
          <a:p>
            <a:r>
              <a:rPr lang="en-US"/>
              <a:t>Don't hesitate to </a:t>
            </a:r>
            <a:r>
              <a:rPr lang="en-US" b="1"/>
              <a:t>ask us</a:t>
            </a:r>
            <a:r>
              <a:rPr lang="en-US"/>
              <a:t> if you have any questions!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Let us build any app you want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D83E994-6318-C884-FA0F-E01512BA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057" y="2407139"/>
            <a:ext cx="2034118" cy="40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E"/>
              <a:t>Flutter compared to other Languages</a:t>
            </a:r>
            <a:endParaRPr lang="en-US" err="1"/>
          </a:p>
          <a:p>
            <a:r>
              <a:rPr lang="en-DE"/>
              <a:t>Basics</a:t>
            </a:r>
          </a:p>
          <a:p>
            <a:pPr lvl="1"/>
            <a:r>
              <a:rPr lang="en-DE"/>
              <a:t>Widgets</a:t>
            </a:r>
          </a:p>
          <a:p>
            <a:pPr lvl="1"/>
            <a:r>
              <a:rPr lang="en-DE"/>
              <a:t>Layouts &amp; UI</a:t>
            </a:r>
          </a:p>
          <a:p>
            <a:r>
              <a:rPr lang="en-DE"/>
              <a:t>Advanced</a:t>
            </a:r>
          </a:p>
          <a:p>
            <a:pPr lvl="1"/>
            <a:r>
              <a:rPr lang="en-US" sz="1800"/>
              <a:t>Plugins &amp; Packages</a:t>
            </a:r>
            <a:endParaRPr lang="en-DE"/>
          </a:p>
          <a:p>
            <a:pPr lvl="1"/>
            <a:r>
              <a:rPr lang="en-US" sz="1800"/>
              <a:t>State Management</a:t>
            </a:r>
            <a:endParaRPr lang="en-US"/>
          </a:p>
          <a:p>
            <a:pPr lvl="1"/>
            <a:endParaRPr lang="en-US"/>
          </a:p>
          <a:p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11950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Official Websites &amp; Docs</a:t>
            </a:r>
            <a:endParaRPr lang="en-DE"/>
          </a:p>
          <a:p>
            <a:r>
              <a:rPr lang="en-GB">
                <a:hlinkClick r:id="rId3"/>
              </a:rPr>
              <a:t>YouTube: Official Flutter Channel</a:t>
            </a:r>
            <a:endParaRPr lang="en-DE"/>
          </a:p>
          <a:p>
            <a:r>
              <a:rPr lang="en-GB">
                <a:hlinkClick r:id="rId4"/>
              </a:rPr>
              <a:t>YouTube: Fireship Flutter Playlist (22 videos)</a:t>
            </a:r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Resources. Where to learn more?</a:t>
            </a:r>
          </a:p>
        </p:txBody>
      </p:sp>
    </p:spTree>
    <p:extLst>
      <p:ext uri="{BB962C8B-B14F-4D97-AF65-F5344CB8AC3E}">
        <p14:creationId xmlns:p14="http://schemas.microsoft.com/office/powerpoint/2010/main" val="1703875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THANKS FOR PARTICIPATING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4B502-44A7-AA65-C04E-FAC8CA55E7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 r="-1" b="-1"/>
          <a:stretch/>
        </p:blipFill>
        <p:spPr bwMode="auto"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48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Not ChatGPT.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AAC6F-AD75-7209-1914-B13E0E522652}"/>
              </a:ext>
            </a:extLst>
          </p:cNvPr>
          <p:cNvSpPr txBox="1"/>
          <p:nvPr/>
        </p:nvSpPr>
        <p:spPr>
          <a:xfrm>
            <a:off x="3180283" y="2851451"/>
            <a:ext cx="609721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Dart and Flutter Tutorial: </a:t>
            </a:r>
            <a:r>
              <a:rPr lang="en-GB" sz="1200" b="0" i="0" u="none" strike="noStrike">
                <a:effectLst/>
                <a:latin typeface="Söhne"/>
                <a:hlinkClick r:id="rId2"/>
              </a:rPr>
              <a:t>marketsplash.com/tutorials/dart/dart-flutter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What's Flutter? - </a:t>
            </a:r>
            <a:r>
              <a:rPr lang="en-GB" sz="1200" b="0" i="0" err="1">
                <a:effectLst/>
                <a:latin typeface="Söhne"/>
              </a:rPr>
              <a:t>FreeCodeCamp</a:t>
            </a:r>
            <a:r>
              <a:rPr lang="en-GB" sz="1200" b="0" i="0">
                <a:effectLst/>
                <a:latin typeface="Söhne"/>
              </a:rPr>
              <a:t>: </a:t>
            </a:r>
            <a:r>
              <a:rPr lang="en-GB" sz="1200" b="0" i="0" u="none" strike="noStrike">
                <a:effectLst/>
                <a:latin typeface="Söhne"/>
                <a:hlinkClick r:id="rId3"/>
              </a:rPr>
              <a:t>freecodecamp.org/news/https-medium-com-rahman-sameeha-whats-flutter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Flutter Layout Widgets: </a:t>
            </a:r>
            <a:r>
              <a:rPr lang="en-GB" sz="1200" b="0" i="0" u="none" strike="noStrike">
                <a:effectLst/>
                <a:latin typeface="Söhne"/>
                <a:hlinkClick r:id="rId4"/>
              </a:rPr>
              <a:t>docs.flutter.dev/ui/widgets/layout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Frameworks for Cross-Platform Mobile App Development: </a:t>
            </a:r>
            <a:r>
              <a:rPr lang="en-GB" sz="1200" b="0" i="0" u="none" strike="noStrike">
                <a:effectLst/>
                <a:latin typeface="Söhne"/>
                <a:hlinkClick r:id="rId5"/>
              </a:rPr>
              <a:t>apptunix.com/blog/frameworks-cross-platform-mobile-app-development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React Native Getting Started: </a:t>
            </a:r>
            <a:r>
              <a:rPr lang="en-GB" sz="1200" b="0" i="0" u="none" strike="noStrike">
                <a:effectLst/>
                <a:latin typeface="Söhne"/>
                <a:hlinkClick r:id="rId6"/>
              </a:rPr>
              <a:t>reactnative.dev/docs/getting-started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Xamarin Documentation: </a:t>
            </a:r>
            <a:r>
              <a:rPr lang="en-GB" sz="1200" b="0" i="0" u="none" strike="noStrike">
                <a:effectLst/>
                <a:latin typeface="Söhne"/>
                <a:hlinkClick r:id="rId7"/>
              </a:rPr>
              <a:t>learn.microsoft.com/en-us/xamarin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Using Packages in Flutter: </a:t>
            </a:r>
            <a:r>
              <a:rPr lang="en-GB" sz="1200" b="0" i="0" u="none" strike="noStrike">
                <a:effectLst/>
                <a:latin typeface="Söhne"/>
                <a:hlinkClick r:id="rId8"/>
              </a:rPr>
              <a:t>docs.flutter.dev/packages-and-plugins/using-packages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Flutter Package Repository - </a:t>
            </a:r>
            <a:r>
              <a:rPr lang="en-GB" sz="1200" b="0" i="0" err="1">
                <a:effectLst/>
                <a:latin typeface="Söhne"/>
              </a:rPr>
              <a:t>pub.dev</a:t>
            </a:r>
            <a:r>
              <a:rPr lang="en-GB" sz="1200" b="0" i="0">
                <a:effectLst/>
                <a:latin typeface="Söhne"/>
              </a:rPr>
              <a:t>: </a:t>
            </a:r>
            <a:r>
              <a:rPr lang="en-GB" sz="1200" b="0" i="0" u="none" strike="noStrike">
                <a:effectLst/>
                <a:latin typeface="Söhne"/>
                <a:hlinkClick r:id="rId9"/>
              </a:rPr>
              <a:t>pub.dev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Flutter for Web Development: </a:t>
            </a:r>
            <a:r>
              <a:rPr lang="en-GB" sz="1200" b="0" i="0" u="none" strike="noStrike">
                <a:effectLst/>
                <a:latin typeface="Söhne"/>
                <a:hlinkClick r:id="rId10"/>
              </a:rPr>
              <a:t>miquido.com/blog/flutter-for-web-development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Flutter YouTube Tutorial: </a:t>
            </a:r>
            <a:r>
              <a:rPr lang="en-GB" sz="1200" b="0" i="0" u="none" strike="noStrike">
                <a:effectLst/>
                <a:latin typeface="Söhne"/>
                <a:hlinkClick r:id="rId11"/>
              </a:rPr>
              <a:t>youtube.com/watch?v=3tm-R7ymwhc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State Management in Flutter: </a:t>
            </a:r>
            <a:r>
              <a:rPr lang="en-GB" sz="1200" b="0" i="0" u="none" strike="noStrike">
                <a:effectLst/>
                <a:latin typeface="Söhne"/>
                <a:hlinkClick r:id="rId12"/>
              </a:rPr>
              <a:t>docs.flutter.dev/data-and-backend/state-mgmt/intro</a:t>
            </a:r>
            <a:endParaRPr lang="en-GB" sz="1200" b="0" i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Redux GitHub Discussion: </a:t>
            </a:r>
            <a:r>
              <a:rPr lang="en-GB" sz="1200" b="0" i="0" u="none" strike="noStrike">
                <a:effectLst/>
                <a:latin typeface="Söhne"/>
                <a:hlinkClick r:id="rId13"/>
              </a:rPr>
              <a:t>github.com/reduxjs/redux/issues/1287#issuecomment-175351978</a:t>
            </a:r>
            <a:r>
              <a:rPr lang="en-GB" sz="1200">
                <a:latin typeface="Söhne"/>
              </a:rPr>
              <a:t>Issue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Xamarin vs Flutter vs React Native - The Mobile Reality: </a:t>
            </a:r>
            <a:r>
              <a:rPr lang="en-GB" sz="1200" b="0" i="0" u="none" strike="noStrike">
                <a:effectLst/>
                <a:latin typeface="Söhne"/>
                <a:hlinkClick r:id="rId14"/>
              </a:rPr>
              <a:t>themobilereality.com/blog/xamarin-vs-flutter-vs-react-native</a:t>
            </a:r>
            <a:endParaRPr lang="en-GB" sz="1200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0" i="0">
                <a:effectLst/>
                <a:latin typeface="Söhne"/>
              </a:rPr>
              <a:t>Xamarin, Flutter, and React Native Comparison - </a:t>
            </a:r>
            <a:r>
              <a:rPr lang="en-GB" sz="1200" b="0" i="0" err="1">
                <a:effectLst/>
                <a:latin typeface="Söhne"/>
              </a:rPr>
              <a:t>Promatics</a:t>
            </a:r>
            <a:r>
              <a:rPr lang="en-GB" sz="1200" b="0" i="0">
                <a:effectLst/>
                <a:latin typeface="Söhne"/>
              </a:rPr>
              <a:t>: </a:t>
            </a:r>
            <a:r>
              <a:rPr lang="en-GB" sz="1200" b="0" i="0" u="none" strike="noStrike">
                <a:effectLst/>
                <a:latin typeface="Söhne"/>
                <a:hlinkClick r:id="rId15"/>
              </a:rPr>
              <a:t>promatics.medium.com/heres-who-would-win-if-xamarin-flutter-and-react-native-fight-out-in-2021-8fa6e22fdfbb</a:t>
            </a:r>
            <a:endParaRPr lang="en-GB" sz="1200" b="0" i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03404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13FA-A7FD-8287-8466-46D789586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78828"/>
            <a:ext cx="8825659" cy="4116614"/>
          </a:xfrm>
        </p:spPr>
        <p:txBody>
          <a:bodyPr>
            <a:normAutofit/>
          </a:bodyPr>
          <a:lstStyle/>
          <a:p>
            <a:r>
              <a:rPr lang="en-DE"/>
              <a:t>Bloated Codebase</a:t>
            </a:r>
          </a:p>
          <a:p>
            <a:r>
              <a:rPr lang="en-DE"/>
              <a:t>Mobile != Web</a:t>
            </a:r>
          </a:p>
          <a:p>
            <a:pPr lvl="1"/>
            <a:r>
              <a:rPr lang="en-DE"/>
              <a:t>iOS &amp; Android ~95% the same</a:t>
            </a:r>
          </a:p>
          <a:p>
            <a:pPr lvl="1"/>
            <a:r>
              <a:rPr lang="en-DE"/>
              <a:t>Web (desktop) has many different approaches</a:t>
            </a:r>
          </a:p>
          <a:p>
            <a:pPr lvl="1"/>
            <a:r>
              <a:rPr lang="en-DE"/>
              <a:t>1.2 – 1.5 * X still better than 3X</a:t>
            </a:r>
          </a:p>
          <a:p>
            <a:r>
              <a:rPr lang="en-DE"/>
              <a:t>Easy scaling and MVP → Native</a:t>
            </a:r>
          </a:p>
          <a:p>
            <a:r>
              <a:rPr lang="en-DE"/>
              <a:t>Flutter Web founders praise its app-centric services</a:t>
            </a:r>
          </a:p>
          <a:p>
            <a:r>
              <a:rPr lang="en-DE"/>
              <a:t>No hot reload for Flutter Web</a:t>
            </a:r>
          </a:p>
          <a:p>
            <a:r>
              <a:rPr lang="en-DE"/>
              <a:t>Chrome, Safari, Edge, Firefox support</a:t>
            </a:r>
          </a:p>
          <a:p>
            <a:r>
              <a:rPr lang="en-DE"/>
              <a:t>NO SEO!</a:t>
            </a:r>
          </a:p>
          <a:p>
            <a:endParaRPr lang="en-DE"/>
          </a:p>
          <a:p>
            <a:endParaRPr lang="en-DE"/>
          </a:p>
          <a:p>
            <a:pPr lvl="1"/>
            <a:endParaRPr lang="en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Why Flutter is NOT the Holy Grail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1A2CC-A88E-064B-DBDA-23AC63F0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102" y="1789066"/>
            <a:ext cx="4020071" cy="4576455"/>
          </a:xfrm>
          <a:prstGeom prst="rect">
            <a:avLst/>
          </a:prstGeom>
        </p:spPr>
      </p:pic>
      <p:pic>
        <p:nvPicPr>
          <p:cNvPr id="11" name="Graphic 10" descr="Close outline">
            <a:extLst>
              <a:ext uri="{FF2B5EF4-FFF2-40B4-BE49-F238E27FC236}">
                <a16:creationId xmlns:a16="http://schemas.microsoft.com/office/drawing/2014/main" id="{FBFC83AA-C6DC-4537-AA76-D4BDA350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3830" y="1789066"/>
            <a:ext cx="4116614" cy="41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INTRO TO FLUTTER AND DART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6F628-A8B9-A39A-DA4B-6F8D94C72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4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Xamarin vs. Flutter vs. React Native</a:t>
            </a:r>
          </a:p>
        </p:txBody>
      </p:sp>
    </p:spTree>
    <p:extLst>
      <p:ext uri="{BB962C8B-B14F-4D97-AF65-F5344CB8AC3E}">
        <p14:creationId xmlns:p14="http://schemas.microsoft.com/office/powerpoint/2010/main" val="3430975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 TO FLUTTER AND DART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Xamarin vs. Flutter vs. React Native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AFB4A0B-B716-B1A0-B194-391871885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266674"/>
              </p:ext>
            </p:extLst>
          </p:nvPr>
        </p:nvGraphicFramePr>
        <p:xfrm>
          <a:off x="5029200" y="718457"/>
          <a:ext cx="6498825" cy="575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170">
                  <a:extLst>
                    <a:ext uri="{9D8B030D-6E8A-4147-A177-3AD203B41FA5}">
                      <a16:colId xmlns:a16="http://schemas.microsoft.com/office/drawing/2014/main" val="464278427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1182644267"/>
                    </a:ext>
                  </a:extLst>
                </a:gridCol>
                <a:gridCol w="1774371">
                  <a:extLst>
                    <a:ext uri="{9D8B030D-6E8A-4147-A177-3AD203B41FA5}">
                      <a16:colId xmlns:a16="http://schemas.microsoft.com/office/drawing/2014/main" val="1040143659"/>
                    </a:ext>
                  </a:extLst>
                </a:gridCol>
                <a:gridCol w="1589370">
                  <a:extLst>
                    <a:ext uri="{9D8B030D-6E8A-4147-A177-3AD203B41FA5}">
                      <a16:colId xmlns:a16="http://schemas.microsoft.com/office/drawing/2014/main" val="421118634"/>
                    </a:ext>
                  </a:extLst>
                </a:gridCol>
              </a:tblGrid>
              <a:tr h="872504">
                <a:tc>
                  <a:txBody>
                    <a:bodyPr/>
                    <a:lstStyle/>
                    <a:p>
                      <a:pPr fontAlgn="b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  <a:p>
                      <a:pPr algn="ctr" rtl="0" fontAlgn="base"/>
                      <a:r>
                        <a:rPr lang="en-GB" sz="1600" b="0" i="0">
                          <a:effectLst/>
                          <a:latin typeface="Calibri"/>
                        </a:rPr>
                        <a:t>Flutter </a:t>
                      </a:r>
                      <a:endParaRPr lang="en-GB" b="0" i="0">
                        <a:effectLst/>
                        <a:latin typeface="Calibri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44298"/>
                  </a:ext>
                </a:extLst>
              </a:tr>
              <a:tr h="63256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Developed by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92744"/>
                  </a:ext>
                </a:extLst>
              </a:tr>
              <a:tr h="6870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Programming Language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>
                        <a:effectLst/>
                      </a:endParaRPr>
                    </a:p>
                    <a:p>
                      <a:pPr algn="ctr" rtl="0" fontAlgn="base"/>
                      <a:endParaRPr lang="en-GB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366707"/>
                  </a:ext>
                </a:extLst>
              </a:tr>
              <a:tr h="41443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Performance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High (native ARM code)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Close to native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Native API leveraging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479745"/>
                  </a:ext>
                </a:extLst>
              </a:tr>
              <a:tr h="74162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UI Design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Material Design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Cupertino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Highly customizable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Native-like experience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platform-specific components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Access to full range of native features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High-quality UI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611932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Third-Party Libraries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Growing ecosystem (flutter pub)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Extensive ecosystem (</a:t>
                      </a:r>
                      <a:r>
                        <a:rPr lang="en-GB" sz="1100" b="0" i="0" err="1">
                          <a:effectLst/>
                          <a:latin typeface="system-ui"/>
                        </a:rPr>
                        <a:t>npm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)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Shared code libraries across platforms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30849"/>
                  </a:ext>
                </a:extLst>
              </a:tr>
              <a:tr h="90522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Community and Support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Strong and active community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Extensive comprehendible documentation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Large, active community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comprehensive documentation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Smaller community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Part of .NET platform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659279"/>
                  </a:ext>
                </a:extLst>
              </a:tr>
              <a:tr h="90522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1" i="0">
                          <a:effectLst/>
                          <a:latin typeface="system-ui"/>
                        </a:rPr>
                        <a:t>Disadvantages</a:t>
                      </a:r>
                      <a:r>
                        <a:rPr lang="en-GB" sz="1100" b="0" i="0">
                          <a:effectLst/>
                          <a:latin typeface="system-ui"/>
                        </a:rPr>
                        <a:t>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C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Requires learning Dart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limited native modules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Performance issues in complex tasks </a:t>
                      </a:r>
                      <a:endParaRPr lang="en-GB" b="0" i="0">
                        <a:effectLst/>
                      </a:endParaRPr>
                    </a:p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Limited older device support </a:t>
                      </a:r>
                      <a:endParaRPr lang="en-GB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100" b="0" i="0">
                          <a:effectLst/>
                          <a:latin typeface="system-ui"/>
                        </a:rPr>
                        <a:t>- .NET familiarity needed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GB" sz="1100" b="0" i="0">
                          <a:effectLst/>
                          <a:latin typeface="system-ui"/>
                        </a:rPr>
                        <a:t>- Dependency on Visual Studio  </a:t>
                      </a:r>
                    </a:p>
                    <a:p>
                      <a:pPr marL="171450" lvl="0" indent="-171450" algn="l">
                        <a:buFont typeface="Calibri"/>
                        <a:buChar char="-"/>
                      </a:pPr>
                      <a:endParaRPr lang="en-GB" sz="1100" b="0" i="0">
                        <a:effectLst/>
                        <a:latin typeface="system-ui"/>
                      </a:endParaRPr>
                    </a:p>
                  </a:txBody>
                  <a:tcPr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2513"/>
                  </a:ext>
                </a:extLst>
              </a:tr>
            </a:tbl>
          </a:graphicData>
        </a:graphic>
      </p:graphicFrame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ABA62A2B-3E23-C888-9E6D-8F903502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17" y="894881"/>
            <a:ext cx="402773" cy="462427"/>
          </a:xfrm>
          <a:prstGeom prst="rect">
            <a:avLst/>
          </a:prstGeom>
        </p:spPr>
      </p:pic>
      <p:pic>
        <p:nvPicPr>
          <p:cNvPr id="33" name="Picture 32" descr="A blue and black logo&#10;&#10;Description automatically generated">
            <a:extLst>
              <a:ext uri="{FF2B5EF4-FFF2-40B4-BE49-F238E27FC236}">
                <a16:creationId xmlns:a16="http://schemas.microsoft.com/office/drawing/2014/main" id="{60F329F3-1FB2-4BA0-398D-79878CE1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91" y="899483"/>
            <a:ext cx="446315" cy="474997"/>
          </a:xfrm>
          <a:prstGeom prst="rect">
            <a:avLst/>
          </a:prstGeom>
        </p:spPr>
      </p:pic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4F97EED-E27F-8540-A05B-771ACEA4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943" y="879635"/>
            <a:ext cx="729343" cy="528637"/>
          </a:xfrm>
          <a:prstGeom prst="rect">
            <a:avLst/>
          </a:prstGeom>
        </p:spPr>
      </p:pic>
      <p:pic>
        <p:nvPicPr>
          <p:cNvPr id="35" name="Picture 34" descr="A colorful letter g&#10;&#10;Description automatically generated">
            <a:extLst>
              <a:ext uri="{FF2B5EF4-FFF2-40B4-BE49-F238E27FC236}">
                <a16:creationId xmlns:a16="http://schemas.microsoft.com/office/drawing/2014/main" id="{4705BBD5-BCD1-D512-59CA-40595AEC6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147" y="1679253"/>
            <a:ext cx="446315" cy="424543"/>
          </a:xfrm>
          <a:prstGeom prst="rect">
            <a:avLst/>
          </a:prstGeom>
        </p:spPr>
      </p:pic>
      <p:pic>
        <p:nvPicPr>
          <p:cNvPr id="36" name="Picture 35" descr="A blue circle with a white f in it&#10;&#10;Description automatically generated">
            <a:extLst>
              <a:ext uri="{FF2B5EF4-FFF2-40B4-BE49-F238E27FC236}">
                <a16:creationId xmlns:a16="http://schemas.microsoft.com/office/drawing/2014/main" id="{A1739EAC-0578-7D9D-5CCE-86D2332BB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193" y="1646699"/>
            <a:ext cx="478972" cy="478972"/>
          </a:xfrm>
          <a:prstGeom prst="rect">
            <a:avLst/>
          </a:prstGeom>
        </p:spPr>
      </p:pic>
      <p:pic>
        <p:nvPicPr>
          <p:cNvPr id="37" name="Picture 36" descr="A colorful squares with black background&#10;&#10;Description automatically generated">
            <a:extLst>
              <a:ext uri="{FF2B5EF4-FFF2-40B4-BE49-F238E27FC236}">
                <a16:creationId xmlns:a16="http://schemas.microsoft.com/office/drawing/2014/main" id="{010684A0-B3DD-D222-CC21-40F62C3DB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2229" y="1681457"/>
            <a:ext cx="402772" cy="446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34ED4A-2E7F-0DA0-B585-D8D1AA1A4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810" y="2386284"/>
            <a:ext cx="1197427" cy="365107"/>
          </a:xfrm>
          <a:prstGeom prst="rect">
            <a:avLst/>
          </a:prstGeom>
        </p:spPr>
      </p:pic>
      <p:pic>
        <p:nvPicPr>
          <p:cNvPr id="39" name="Picture 38" descr="A yellow and black logo&#10;&#10;Description automatically generated">
            <a:extLst>
              <a:ext uri="{FF2B5EF4-FFF2-40B4-BE49-F238E27FC236}">
                <a16:creationId xmlns:a16="http://schemas.microsoft.com/office/drawing/2014/main" id="{2D12CD82-D96F-49CC-B8DF-7A5F014E82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0660" y="2298150"/>
            <a:ext cx="584414" cy="559005"/>
          </a:xfrm>
          <a:prstGeom prst="rect">
            <a:avLst/>
          </a:prstGeom>
        </p:spPr>
      </p:pic>
      <p:pic>
        <p:nvPicPr>
          <p:cNvPr id="46" name="Picture 45" descr="A logo of a company&#10;&#10;Description automatically generated">
            <a:extLst>
              <a:ext uri="{FF2B5EF4-FFF2-40B4-BE49-F238E27FC236}">
                <a16:creationId xmlns:a16="http://schemas.microsoft.com/office/drawing/2014/main" id="{510DD5CD-491A-9DD2-1496-3F3548FF5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9237" y="2338722"/>
            <a:ext cx="395018" cy="471218"/>
          </a:xfrm>
          <a:prstGeom prst="rect">
            <a:avLst/>
          </a:prstGeom>
        </p:spPr>
      </p:pic>
      <p:pic>
        <p:nvPicPr>
          <p:cNvPr id="47" name="Picture 46" descr="F Sharp (programming language) - Wikipedia">
            <a:extLst>
              <a:ext uri="{FF2B5EF4-FFF2-40B4-BE49-F238E27FC236}">
                <a16:creationId xmlns:a16="http://schemas.microsoft.com/office/drawing/2014/main" id="{D3F8A9CA-A55D-5591-8FAC-93D360A2E9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4664" y="2353257"/>
            <a:ext cx="529089" cy="4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86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4383533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Separates nullable from non-nullable types</a:t>
            </a:r>
            <a:endParaRPr lang="en-US"/>
          </a:p>
          <a:p>
            <a:endParaRPr lang="en-GB"/>
          </a:p>
          <a:p>
            <a:r>
              <a:rPr lang="en-GB"/>
              <a:t>Compiler forces declaration of nullable types</a:t>
            </a:r>
          </a:p>
          <a:p>
            <a:endParaRPr lang="en-GB"/>
          </a:p>
          <a:p>
            <a:r>
              <a:rPr lang="en-GB"/>
              <a:t>Reduces run-time errors</a:t>
            </a:r>
          </a:p>
          <a:p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CBCA2-8B00-3EAB-8078-C9D50A410372}"/>
              </a:ext>
            </a:extLst>
          </p:cNvPr>
          <p:cNvSpPr/>
          <p:nvPr/>
        </p:nvSpPr>
        <p:spPr>
          <a:xfrm>
            <a:off x="5892831" y="2601020"/>
            <a:ext cx="5767131" cy="3419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E5C07B"/>
                </a:solidFill>
                <a:latin typeface="Menlo"/>
              </a:rPr>
              <a:t>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?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nullableInt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Nullable type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int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nonNullableInt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Non-Nullable type</a:t>
            </a:r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 err="1">
                <a:solidFill>
                  <a:srgbClr val="61AFEF"/>
                </a:solidFill>
                <a:latin typeface="Menlo"/>
              </a:rPr>
              <a:t>nullableInt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! // Explicit non-nullable</a:t>
            </a:r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 err="1">
                <a:solidFill>
                  <a:srgbClr val="61AFEF"/>
                </a:solidFill>
                <a:latin typeface="Menlo"/>
              </a:rPr>
              <a:t>nullableInt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 ?? 0;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 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int or 0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rgbClr val="DCDCDC"/>
              </a:solidFill>
              <a:latin typeface="Menlo"/>
            </a:endParaRPr>
          </a:p>
          <a:p>
            <a:r>
              <a:rPr lang="en-US" sz="1400" err="1">
                <a:solidFill>
                  <a:srgbClr val="61AFEF"/>
                </a:solidFill>
                <a:latin typeface="Menlo"/>
              </a:rPr>
              <a:t>nullableString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?.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toLowerCase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 </a:t>
            </a:r>
            <a:r>
              <a:rPr lang="en-US" sz="1400">
                <a:solidFill>
                  <a:schemeClr val="bg1"/>
                </a:solidFill>
                <a:latin typeface="Menlo"/>
              </a:rPr>
              <a:t>// string or null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3282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i</a:t>
            </a:r>
            <a:r>
              <a:rPr lang="en-GB" sz="2400">
                <a:solidFill>
                  <a:srgbClr val="000000"/>
                </a:solidFill>
              </a:rPr>
              <a:t>s</a:t>
            </a:r>
            <a:r>
              <a:rPr lang="en-GB" sz="2400"/>
              <a:t> </a:t>
            </a:r>
            <a:r>
              <a:rPr lang="en-GB" sz="2400" b="1">
                <a:solidFill>
                  <a:srgbClr val="7030A0"/>
                </a:solidFill>
              </a:rPr>
              <a:t>null-safe</a:t>
            </a:r>
          </a:p>
        </p:txBody>
      </p:sp>
    </p:spTree>
    <p:extLst>
      <p:ext uri="{BB962C8B-B14F-4D97-AF65-F5344CB8AC3E}">
        <p14:creationId xmlns:p14="http://schemas.microsoft.com/office/powerpoint/2010/main" val="319573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B232-D0FA-D4EB-7391-F391E09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6103"/>
            <a:ext cx="8761413" cy="706964"/>
          </a:xfrm>
        </p:spPr>
        <p:txBody>
          <a:bodyPr/>
          <a:lstStyle/>
          <a:p>
            <a:r>
              <a:rPr lang="en-DE"/>
              <a:t>INTRO TO FLUTTER AND DART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65275-508E-A556-DF2D-5B185783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70115"/>
            <a:ext cx="4061149" cy="2849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404040"/>
                </a:solidFill>
                <a:ea typeface="+mn-lt"/>
                <a:cs typeface="+mn-lt"/>
              </a:rPr>
              <a:t>Allows adding new functionality to existing types without modifying the original class</a:t>
            </a:r>
            <a:endParaRPr lang="en-GB"/>
          </a:p>
          <a:p>
            <a:endParaRPr lang="en-GB"/>
          </a:p>
          <a:p>
            <a:r>
              <a:rPr lang="en-GB">
                <a:solidFill>
                  <a:srgbClr val="404040"/>
                </a:solidFill>
                <a:ea typeface="+mn-lt"/>
                <a:cs typeface="+mn-lt"/>
              </a:rPr>
              <a:t>Useful for enhancing types from libraries where you don’t have access to the source code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43B125-FADF-95DC-9C95-27E5455036CB}"/>
              </a:ext>
            </a:extLst>
          </p:cNvPr>
          <p:cNvSpPr txBox="1">
            <a:spLocks/>
          </p:cNvSpPr>
          <p:nvPr/>
        </p:nvSpPr>
        <p:spPr>
          <a:xfrm>
            <a:off x="1373616" y="12830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>
                <a:solidFill>
                  <a:schemeClr val="bg1"/>
                </a:solidFill>
              </a:rPr>
              <a:t>Dart Special Features</a:t>
            </a:r>
          </a:p>
          <a:p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2E3E2-BC18-BD9F-5454-A657FE5385C9}"/>
              </a:ext>
            </a:extLst>
          </p:cNvPr>
          <p:cNvSpPr txBox="1"/>
          <p:nvPr/>
        </p:nvSpPr>
        <p:spPr>
          <a:xfrm>
            <a:off x="1152768" y="2432537"/>
            <a:ext cx="50995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Dart has</a:t>
            </a:r>
            <a:r>
              <a:rPr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7030A0"/>
                </a:solidFill>
              </a:rPr>
              <a:t>extensions</a:t>
            </a:r>
            <a:endParaRPr lang="en-GB" sz="2400" b="1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92667-C9EE-6332-C3E0-328FFBCBD526}"/>
              </a:ext>
            </a:extLst>
          </p:cNvPr>
          <p:cNvSpPr/>
          <p:nvPr/>
        </p:nvSpPr>
        <p:spPr>
          <a:xfrm>
            <a:off x="6351986" y="2610789"/>
            <a:ext cx="5307976" cy="340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61AFEF"/>
                </a:solidFill>
                <a:latin typeface="Menlo"/>
              </a:rPr>
              <a:t>extension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E5C07B"/>
                </a:solidFill>
                <a:latin typeface="Menlo"/>
              </a:rPr>
              <a:t>StringParsing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FF9D00"/>
                </a:solidFill>
                <a:latin typeface="Menlo"/>
              </a:rPr>
              <a:t>on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String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bool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containsUppercase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>
                <a:solidFill>
                  <a:srgbClr val="E5C07B"/>
                </a:solidFill>
                <a:latin typeface="Menlo"/>
              </a:rPr>
              <a:t>String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input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){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 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FF9D00"/>
                </a:solidFill>
                <a:latin typeface="Menlo"/>
              </a:rPr>
              <a:t>      return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input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contains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 err="1">
                <a:solidFill>
                  <a:srgbClr val="E5C07B"/>
                </a:solidFill>
                <a:latin typeface="Menlo"/>
              </a:rPr>
              <a:t>RegExp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r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'[A-Z]'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));</a:t>
            </a:r>
            <a:endParaRPr lang="en-US" sz="14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   }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  <a:endParaRPr lang="en-US" sz="1400"/>
          </a:p>
          <a:p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void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main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()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{</a:t>
            </a:r>
            <a:endParaRPr lang="en-US" sz="1400"/>
          </a:p>
          <a:p>
            <a:r>
              <a:rPr lang="en-US" sz="1400">
                <a:solidFill>
                  <a:srgbClr val="E5C07B"/>
                </a:solidFill>
                <a:latin typeface="Menlo"/>
              </a:rPr>
              <a:t>   String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name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=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 </a:t>
            </a:r>
            <a:r>
              <a:rPr lang="en-US" sz="1400">
                <a:solidFill>
                  <a:srgbClr val="98C379"/>
                </a:solidFill>
                <a:latin typeface="Menlo"/>
              </a:rPr>
              <a:t>"Larry"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;</a:t>
            </a:r>
            <a:r>
              <a:rPr lang="en-US" sz="1400">
                <a:solidFill>
                  <a:srgbClr val="ABB2BF"/>
                </a:solidFill>
                <a:latin typeface="Menlo"/>
              </a:rPr>
              <a:t> </a:t>
            </a:r>
            <a:endParaRPr lang="en-US" sz="1400"/>
          </a:p>
          <a:p>
            <a:r>
              <a:rPr lang="en-US" sz="1400">
                <a:solidFill>
                  <a:srgbClr val="61AFEF"/>
                </a:solidFill>
                <a:latin typeface="Menlo"/>
              </a:rPr>
              <a:t>   print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name</a:t>
            </a:r>
            <a:r>
              <a:rPr lang="en-US" sz="1400" err="1">
                <a:solidFill>
                  <a:srgbClr val="DCDCDC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61AFEF"/>
                </a:solidFill>
                <a:latin typeface="Menlo"/>
              </a:rPr>
              <a:t>containsUppercase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(</a:t>
            </a:r>
            <a:r>
              <a:rPr lang="en-US" sz="1400">
                <a:solidFill>
                  <a:srgbClr val="61AFEF"/>
                </a:solidFill>
                <a:latin typeface="Menlo"/>
              </a:rPr>
              <a:t>name</a:t>
            </a:r>
            <a:r>
              <a:rPr lang="en-US" sz="1400">
                <a:solidFill>
                  <a:srgbClr val="DCDCDC"/>
                </a:solidFill>
                <a:latin typeface="Menlo"/>
              </a:rPr>
              <a:t>));</a:t>
            </a:r>
            <a:endParaRPr lang="en-US" sz="1400"/>
          </a:p>
          <a:p>
            <a:r>
              <a:rPr lang="en-US" sz="1400">
                <a:solidFill>
                  <a:srgbClr val="DCDCDC"/>
                </a:solidFill>
                <a:latin typeface="Menlo"/>
              </a:rPr>
              <a:t>}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2229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2713</Words>
  <Application>Microsoft Macintosh PowerPoint</Application>
  <PresentationFormat>Widescreen</PresentationFormat>
  <Paragraphs>530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Consolas</vt:lpstr>
      <vt:lpstr>Google Sans Mono</vt:lpstr>
      <vt:lpstr>Google Sans Text</vt:lpstr>
      <vt:lpstr>Menlo</vt:lpstr>
      <vt:lpstr>sofia-pro</vt:lpstr>
      <vt:lpstr>Söhne</vt:lpstr>
      <vt:lpstr>system-ui</vt:lpstr>
      <vt:lpstr>Wingdings 3</vt:lpstr>
      <vt:lpstr>Ion Boardroom</vt:lpstr>
      <vt:lpstr>Office Theme</vt:lpstr>
      <vt:lpstr>Flutter</vt:lpstr>
      <vt:lpstr>AGENDA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INTRO TO FLUTTER AND DART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FLUTTER BASICS</vt:lpstr>
      <vt:lpstr>ADVANCED TECHNIQUES</vt:lpstr>
      <vt:lpstr>ADVANCED TECHNIQUES</vt:lpstr>
      <vt:lpstr>ADVANCED TECHNIQUES</vt:lpstr>
      <vt:lpstr>ADVANCED TECHNIQUES</vt:lpstr>
      <vt:lpstr>ADVANCED TECHNIQUES</vt:lpstr>
      <vt:lpstr>ADVANCED TECHNIQUES</vt:lpstr>
      <vt:lpstr>SETUP</vt:lpstr>
      <vt:lpstr>INTERACTIVE SESSION</vt:lpstr>
      <vt:lpstr>CONCLUSION</vt:lpstr>
      <vt:lpstr>CONCLUSION</vt:lpstr>
      <vt:lpstr>THANKS FOR PARTICIPATING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Osterloh,Manuel M.</dc:creator>
  <cp:lastModifiedBy>Osterloh,Manuel M.</cp:lastModifiedBy>
  <cp:revision>1</cp:revision>
  <dcterms:created xsi:type="dcterms:W3CDTF">2023-11-10T09:57:08Z</dcterms:created>
  <dcterms:modified xsi:type="dcterms:W3CDTF">2023-11-12T22:53:17Z</dcterms:modified>
</cp:coreProperties>
</file>